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512" r:id="rId4"/>
    <p:sldId id="514" r:id="rId5"/>
    <p:sldId id="515" r:id="rId6"/>
    <p:sldId id="516" r:id="rId7"/>
    <p:sldId id="517" r:id="rId8"/>
    <p:sldId id="518" r:id="rId9"/>
    <p:sldId id="510" r:id="rId10"/>
    <p:sldId id="513" r:id="rId11"/>
    <p:sldId id="451" r:id="rId12"/>
    <p:sldId id="453" r:id="rId13"/>
    <p:sldId id="444" r:id="rId14"/>
    <p:sldId id="450" r:id="rId15"/>
    <p:sldId id="448" r:id="rId16"/>
    <p:sldId id="449" r:id="rId17"/>
    <p:sldId id="258" r:id="rId18"/>
    <p:sldId id="457" r:id="rId19"/>
    <p:sldId id="462" r:id="rId20"/>
    <p:sldId id="458" r:id="rId21"/>
    <p:sldId id="459" r:id="rId22"/>
    <p:sldId id="460" r:id="rId23"/>
    <p:sldId id="461" r:id="rId24"/>
    <p:sldId id="463" r:id="rId25"/>
    <p:sldId id="263" r:id="rId26"/>
    <p:sldId id="285" r:id="rId27"/>
    <p:sldId id="287" r:id="rId28"/>
    <p:sldId id="288" r:id="rId29"/>
    <p:sldId id="289" r:id="rId30"/>
    <p:sldId id="290" r:id="rId31"/>
    <p:sldId id="464" r:id="rId32"/>
    <p:sldId id="266" r:id="rId33"/>
    <p:sldId id="268" r:id="rId34"/>
    <p:sldId id="271" r:id="rId35"/>
    <p:sldId id="317" r:id="rId36"/>
    <p:sldId id="337" r:id="rId37"/>
    <p:sldId id="505" r:id="rId38"/>
    <p:sldId id="506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6" autoAdjust="0"/>
    <p:restoredTop sz="94660"/>
  </p:normalViewPr>
  <p:slideViewPr>
    <p:cSldViewPr snapToGrid="0">
      <p:cViewPr varScale="1">
        <p:scale>
          <a:sx n="27" d="100"/>
          <a:sy n="27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CAFBDE-CB0C-1EF3-558B-73E6E90526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592B17A-3D86-9A3D-005C-CCFE81B86F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8EE5F4B-6F5F-0668-369B-A128E96B5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B62677-839E-BE59-7214-54965DF6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877BC37-B21D-A87D-24E9-819DB133B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0086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98E92-7738-46C4-BBEE-1C5A9A54A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AECF7EB-F997-58E1-892D-E24A697CA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DD81F5-DCAC-FE4F-7C26-0B36EE841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EC121D-B99A-1ED9-A3C1-DE3493D34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B57F64-B302-3C0F-8385-CC6AF7626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742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D21A7C0-83CA-00C0-1C5C-22E18EE9B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1C09382-CBEC-0D71-904C-26B988A329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858DCF-F949-543A-ACEF-2561548D2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C1B369-780F-FB97-C15C-45A21D4D6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2D1436-BE5D-1B68-A69F-CBCCEF56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5294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C6618-E4DB-CE18-F573-F45BCAE0B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83004F-DDDE-0294-ABCE-B56237595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9C6A9A-E544-EDE4-E0EF-79291CCD8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A82BB7-77EC-F426-331E-2500A0706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B97021-6AD9-CCAE-4A1F-588FAAF8E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7649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6C29E1-75D6-56CD-345E-6B686A8A2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F84AE1-8CC7-673B-732D-FD7112571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E587F3-B30F-D629-D1ED-9E3197554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3EEDFA3-DBA6-D96A-F089-3E48DCD61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A385154-D8CD-A8DA-3BD5-2E65DA188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877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C2D627-C416-C03A-92DD-755CD5C63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CEA0C0-A87F-C805-FA4A-7E1A39559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1C2D13D-B41F-FE49-779B-A9AC92A8C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5F75BE0-02AD-BE2D-E23F-30251403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A6DFE78-1C93-4C66-D176-6F684F6B1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2E10E0-30A3-1CE4-DBC1-23777264F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835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C05DD3-2F4F-81F6-EB7A-BD87EC391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9C4199B-E3CE-3053-4C09-AB405FACB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FA223ED-F470-F74D-B903-F2F8198D72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C1D584-F42F-5BE2-6DC9-C7DEFD4233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55E0859-1C3E-281C-5AE9-C9F29B33D9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36C7A78-4581-D65E-A667-747911827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D2AB171-CDF4-B324-C7BA-5CCB5C36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AECC85C-7872-AA89-9E4D-9BBF8185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81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458041-36CC-CA00-0140-4922F9EA8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EAA9DF4-2459-2E5B-52F4-24B54209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818C621-EC34-5EEF-2634-9B41F051C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F77531-33E6-9677-D9AF-FA51B2332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317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D63F273-9919-77E6-2CFD-EF0F7456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D034F23-FBA5-5628-348E-05D2987F0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8D26493-CEB4-24B0-A476-1A56BB6C7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226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7F95C7-97BC-E9DC-2E87-E0C5F1E2D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DDD8B8-B3F0-B5A2-F7BA-39406E689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B127166-03DF-5522-50EE-3AEAAE54B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3A093A-559F-9418-0FB4-197A71A7D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8329C16-4F8E-1EC5-E075-5095A9F3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38C326-7B6F-3EA3-A91C-7A5D6F0D2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278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86613B-9221-DEED-BDD2-BDEB53415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05886AB-682A-64C4-9AFB-232E4B4BA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A80FD79-EBF4-21AA-2D8F-EF46CCE7D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F9CDBD-1956-709F-2C18-54043F6C4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6A6A8E-93D7-6B27-EAE9-3BF88CE0D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A6903C-D897-EBE0-A3D4-317D7A53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280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80F40E9-3D9E-1E8B-72C1-A61C659B8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3A2C16-9791-7643-C997-254F7B5EB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B86741-EE32-5D48-CA5D-1424117955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BF13F5-CBF2-4928-988F-5F663B4A71CF}" type="datetimeFigureOut">
              <a:rPr lang="de-DE" smtClean="0"/>
              <a:t>27.08.2026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1C9D16-FF37-E11C-442E-9B92B2638D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502869-93C4-8BA0-D4AC-EFE8C18C8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1832A0-6680-42E2-BFF4-023C231681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778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6AE8C3-B50B-20CC-47C2-59EB7210FD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Kursstunde 7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1DCE1B1-A454-03FF-25B6-624DB0BF2A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5675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2854B-6D3F-C733-1BAE-2523892AC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MOVE-Check: Aktueller Stand der Forschung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528E5D0-FA51-6EE6-3538-D296F5B1E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71357" cy="45842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Niedriger Blutzucker macht immer Hunger – stimmt das?</a:t>
            </a:r>
          </a:p>
          <a:p>
            <a:r>
              <a:rPr lang="de-DE" sz="2000" dirty="0"/>
              <a:t>Nicht automatisch. Bei Menschen ohne Diabetes bleibt der Blutzucker meist im Normalbereich, so dass keine Unterzuckerungen entstehen. Ein rascher Blutzuckerabfall kann bei einigen Menschen das Hungergefühl aber verstärken. Fakt ist: Ein </a:t>
            </a:r>
            <a:r>
              <a:rPr lang="de-DE" sz="2000"/>
              <a:t>Hungergefühl trifft viel </a:t>
            </a:r>
            <a:r>
              <a:rPr lang="de-DE" sz="2000" dirty="0"/>
              <a:t>häufiger bei </a:t>
            </a:r>
            <a:r>
              <a:rPr lang="de-DE" sz="2000"/>
              <a:t>normalen Blutzuckerwerten auf.</a:t>
            </a:r>
            <a:endParaRPr lang="de-DE" sz="2000" dirty="0"/>
          </a:p>
        </p:txBody>
      </p:sp>
      <p:pic>
        <p:nvPicPr>
          <p:cNvPr id="4" name="Grafik 3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557594D9-B2CD-74B8-7245-5B14EAC7430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54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Frischer Rucolasalat mit Tomaten, Mozzarella, Gurken, Pinienkernen und Balsamico-Glasur - Lizenzfrei Blatt - Pflanzenbestandteile Stock-Foto">
            <a:extLst>
              <a:ext uri="{FF2B5EF4-FFF2-40B4-BE49-F238E27FC236}">
                <a16:creationId xmlns:a16="http://schemas.microsoft.com/office/drawing/2014/main" id="{8B239A60-3862-CCF6-DE8F-CBE71A4D0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863286" y="-1152525"/>
            <a:ext cx="5328713" cy="800088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8E25CD9-37F6-4AE0-F146-5959A0D20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92686" cy="1325563"/>
          </a:xfrm>
        </p:spPr>
        <p:txBody>
          <a:bodyPr/>
          <a:lstStyle/>
          <a:p>
            <a:r>
              <a:rPr lang="de-DE" dirty="0"/>
              <a:t>Energiedichte – satt essen mit weniger Kalorien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CB3324-5FB6-3D8F-3DA9-925B14947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025086" cy="4733018"/>
          </a:xfrm>
        </p:spPr>
        <p:txBody>
          <a:bodyPr>
            <a:normAutofit/>
          </a:bodyPr>
          <a:lstStyle/>
          <a:p>
            <a:r>
              <a:rPr lang="de-DE" sz="2000" dirty="0"/>
              <a:t>Für das Sättigungsgefühlt ist die </a:t>
            </a:r>
            <a:r>
              <a:rPr lang="de-DE" sz="2000" b="1" dirty="0">
                <a:solidFill>
                  <a:schemeClr val="accent5"/>
                </a:solidFill>
              </a:rPr>
              <a:t>Energiedichte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wichtiger</a:t>
            </a:r>
            <a:r>
              <a:rPr lang="de-DE" sz="2000" dirty="0"/>
              <a:t> als die Energiemenge</a:t>
            </a:r>
          </a:p>
          <a:p>
            <a:pPr lvl="1"/>
            <a:r>
              <a:rPr lang="de-DE" sz="1800" dirty="0"/>
              <a:t>Z.B. Ein großer Salat sättigt mehr als </a:t>
            </a:r>
            <a:r>
              <a:rPr lang="de-DE" sz="1800" dirty="0" err="1"/>
              <a:t>Bruscetta</a:t>
            </a:r>
            <a:r>
              <a:rPr lang="de-DE" sz="1800" dirty="0"/>
              <a:t> (Brot mit Tomaten und Olivenöl)</a:t>
            </a:r>
          </a:p>
          <a:p>
            <a:pPr lvl="1"/>
            <a:r>
              <a:rPr lang="de-DE" sz="1800" dirty="0"/>
              <a:t>Z.B. Ein Teller Gemüsesuppe sättigt mehr als eine Portion Pommes</a:t>
            </a:r>
          </a:p>
          <a:p>
            <a:r>
              <a:rPr lang="de-DE" sz="2000" dirty="0"/>
              <a:t>Je weniger </a:t>
            </a:r>
            <a:r>
              <a:rPr lang="de-DE" sz="2000" b="1" dirty="0">
                <a:solidFill>
                  <a:schemeClr val="accent5"/>
                </a:solidFill>
              </a:rPr>
              <a:t>Energie</a:t>
            </a:r>
            <a:r>
              <a:rPr lang="de-DE" sz="2000" dirty="0"/>
              <a:t> (kcal) </a:t>
            </a:r>
            <a:r>
              <a:rPr lang="de-DE" sz="2000" b="1" dirty="0">
                <a:solidFill>
                  <a:schemeClr val="accent5"/>
                </a:solidFill>
              </a:rPr>
              <a:t>pro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Gramm</a:t>
            </a:r>
          </a:p>
          <a:p>
            <a:pPr lvl="1"/>
            <a:r>
              <a:rPr lang="de-DE" sz="1800" dirty="0"/>
              <a:t>desto niedriger die Energiedichte</a:t>
            </a:r>
          </a:p>
          <a:p>
            <a:pPr lvl="1"/>
            <a:r>
              <a:rPr lang="de-DE" sz="1800" dirty="0"/>
              <a:t>desto höher die Sättigung</a:t>
            </a:r>
          </a:p>
          <a:p>
            <a:r>
              <a:rPr lang="de-DE" sz="2000" dirty="0"/>
              <a:t>Lebensmittel mit </a:t>
            </a:r>
            <a:r>
              <a:rPr lang="de-DE" sz="2000" b="1" dirty="0">
                <a:solidFill>
                  <a:schemeClr val="accent5"/>
                </a:solidFill>
              </a:rPr>
              <a:t>niedriger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Energiedichte</a:t>
            </a:r>
            <a:r>
              <a:rPr lang="de-DE" sz="2000" dirty="0"/>
              <a:t>…</a:t>
            </a:r>
          </a:p>
          <a:p>
            <a:pPr lvl="1"/>
            <a:r>
              <a:rPr lang="de-DE" sz="1800" dirty="0"/>
              <a:t>enthalten häufig viel Wasser und Ballaststoffe </a:t>
            </a:r>
          </a:p>
          <a:p>
            <a:pPr lvl="1"/>
            <a:r>
              <a:rPr lang="de-DE" sz="1800" dirty="0"/>
              <a:t>können dadurch bei relativ wenigen Kalorien eine größere Portion ergeben</a:t>
            </a:r>
          </a:p>
          <a:p>
            <a:endParaRPr lang="de-DE" sz="2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CA6C1FC-00E8-BE62-F0BA-D4F860200169}"/>
              </a:ext>
            </a:extLst>
          </p:cNvPr>
          <p:cNvSpPr txBox="1"/>
          <p:nvPr/>
        </p:nvSpPr>
        <p:spPr>
          <a:xfrm>
            <a:off x="5867400" y="68580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https://www.istockphoto.com/de/foto/frischer-rucolasalat-mit-tomaten-mozzarella-gurken-pinienkernen-und-balsamico-glasur-gm2225058958-641118335</a:t>
            </a:r>
          </a:p>
        </p:txBody>
      </p:sp>
    </p:spTree>
    <p:extLst>
      <p:ext uri="{BB962C8B-B14F-4D97-AF65-F5344CB8AC3E}">
        <p14:creationId xmlns:p14="http://schemas.microsoft.com/office/powerpoint/2010/main" val="2225416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888E3F-06A6-44B1-C040-5DE0CFEE9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Energiedichte: Beispiele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61A3A8-52B1-9404-61AE-832502403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350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Niedrige Energiedichte (&lt; 1,5 kcal/g)</a:t>
            </a:r>
          </a:p>
          <a:p>
            <a:r>
              <a:rPr lang="de-DE" sz="2000" dirty="0"/>
              <a:t>Obst, Gemüse, Salat, Kartoffeln, mageres Fleisch wie Hühnerbrust oder Rinderfilet, fettarme Milch und Milchprodukte wie Joghurt, Quark, oder Buttermilch </a:t>
            </a:r>
          </a:p>
          <a:p>
            <a:pPr marL="0" indent="0">
              <a:buNone/>
            </a:pPr>
            <a:r>
              <a:rPr lang="de-DE" sz="2000" b="1" dirty="0"/>
              <a:t>Mittlere Energiedichte (1,5 - 2,5 kcal/g)</a:t>
            </a:r>
          </a:p>
          <a:p>
            <a:r>
              <a:rPr lang="de-DE" sz="2000" dirty="0"/>
              <a:t>Getreideprodukte wie Brot, Brötchen, Müsli, Nudeln und Reis, Linsen, Fleisch.  </a:t>
            </a:r>
          </a:p>
          <a:p>
            <a:pPr marL="0" indent="0">
              <a:buNone/>
            </a:pPr>
            <a:r>
              <a:rPr lang="de-DE" sz="2000" b="1" dirty="0"/>
              <a:t>Hohe Energiedichte  (&gt; 2,5 kcal/g)</a:t>
            </a:r>
          </a:p>
          <a:p>
            <a:r>
              <a:rPr lang="de-DE" sz="2000" dirty="0"/>
              <a:t>Wurst, Käse, Butter, Schlagsahne, Öl, Nüsse, Kuchen, Croissant, Kekse, Schokolade und anders Süßigkeiten, Knabbergebäck, Chips, Pommes Frites, Fastfood, stark verarbeitete Lebensmittel (z.B. Fertigprodukte)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3FA5DAD-C633-99E4-999C-1BC1B384794E}"/>
              </a:ext>
            </a:extLst>
          </p:cNvPr>
          <p:cNvSpPr txBox="1"/>
          <p:nvPr/>
        </p:nvSpPr>
        <p:spPr>
          <a:xfrm>
            <a:off x="838200" y="6000011"/>
            <a:ext cx="82187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/>
              <a:t>! Clever beim Abnehmen: viele Lebensmittel mit niedriger Energiedicht, wenige mit hoher Energiedichte essen!</a:t>
            </a:r>
          </a:p>
        </p:txBody>
      </p:sp>
      <p:pic>
        <p:nvPicPr>
          <p:cNvPr id="10" name="Grafik 9" descr="Gegrillte Hähnchenfilets auf Schieferplatte. Schwarzer Stein Hintergrund - Lizenzfrei Heiß zubereitet Stock-Foto">
            <a:extLst>
              <a:ext uri="{FF2B5EF4-FFF2-40B4-BE49-F238E27FC236}">
                <a16:creationId xmlns:a16="http://schemas.microsoft.com/office/drawing/2014/main" id="{DA7701AF-4B2D-2C13-4A2C-412E0FE221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457" r="31293"/>
          <a:stretch>
            <a:fillRect/>
          </a:stretch>
        </p:blipFill>
        <p:spPr>
          <a:xfrm>
            <a:off x="7740650" y="0"/>
            <a:ext cx="4451350" cy="6858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17276460-CAD4-12EF-E3B0-9AC4EE93F9FE}"/>
              </a:ext>
            </a:extLst>
          </p:cNvPr>
          <p:cNvSpPr txBox="1"/>
          <p:nvPr/>
        </p:nvSpPr>
        <p:spPr>
          <a:xfrm>
            <a:off x="6262688" y="6858000"/>
            <a:ext cx="61372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https://www.istockphoto.com/de/foto/gegrillte-h%C3%A4hnchenfilets-auf-schieferplatte-schwarzer-stein-hintergrund-gm1213191344-352469617</a:t>
            </a:r>
          </a:p>
        </p:txBody>
      </p:sp>
    </p:spTree>
    <p:extLst>
      <p:ext uri="{BB962C8B-B14F-4D97-AF65-F5344CB8AC3E}">
        <p14:creationId xmlns:p14="http://schemas.microsoft.com/office/powerpoint/2010/main" val="1962990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Äpfel und Hanteln für einen gesunden Lebensstil - Lizenzfrei Abnehmen Stock-Foto">
            <a:extLst>
              <a:ext uri="{FF2B5EF4-FFF2-40B4-BE49-F238E27FC236}">
                <a16:creationId xmlns:a16="http://schemas.microsoft.com/office/drawing/2014/main" id="{F55BB5FF-B2E2-16A3-7616-BC8498F40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895" y="0"/>
            <a:ext cx="5130105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92556E-B498-3EA5-C2DD-3176316E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Erfolgreich abnehmen – Kombination aus Ernährung und Bewegung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ED8944-DD36-B08A-F7E2-85C81864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223696" cy="4835525"/>
          </a:xfrm>
        </p:spPr>
        <p:txBody>
          <a:bodyPr>
            <a:normAutofit fontScale="92500" lnSpcReduction="10000"/>
          </a:bodyPr>
          <a:lstStyle/>
          <a:p>
            <a:r>
              <a:rPr lang="de-DE" sz="2400" dirty="0"/>
              <a:t>Abnehmen entsteht </a:t>
            </a:r>
            <a:r>
              <a:rPr lang="de-DE" sz="2400" b="1" dirty="0">
                <a:solidFill>
                  <a:schemeClr val="accent5"/>
                </a:solidFill>
              </a:rPr>
              <a:t>nicht</a:t>
            </a:r>
            <a:r>
              <a:rPr lang="de-DE" sz="2400" dirty="0"/>
              <a:t> durch eine </a:t>
            </a:r>
            <a:r>
              <a:rPr lang="de-DE" sz="2400" b="1" dirty="0">
                <a:solidFill>
                  <a:schemeClr val="accent5"/>
                </a:solidFill>
              </a:rPr>
              <a:t>einzelne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große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Veränderung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Entscheidend</a:t>
            </a:r>
            <a:r>
              <a:rPr lang="de-DE" sz="2400" dirty="0"/>
              <a:t> ist die </a:t>
            </a:r>
            <a:r>
              <a:rPr lang="de-DE" sz="2400" b="1" dirty="0">
                <a:solidFill>
                  <a:schemeClr val="accent5"/>
                </a:solidFill>
              </a:rPr>
              <a:t>Summe</a:t>
            </a:r>
            <a:r>
              <a:rPr lang="de-DE" sz="2400" dirty="0"/>
              <a:t> vieler </a:t>
            </a:r>
            <a:r>
              <a:rPr lang="de-DE" sz="2400" b="1" dirty="0">
                <a:solidFill>
                  <a:schemeClr val="accent5"/>
                </a:solidFill>
              </a:rPr>
              <a:t>kleiner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Schritte</a:t>
            </a:r>
          </a:p>
          <a:p>
            <a:pPr lvl="1"/>
            <a:r>
              <a:rPr lang="de-DE" sz="2000" dirty="0"/>
              <a:t>Z.B. Ernährung: Eine kleine Portion weniger, bewusster essen oder kalorienarme Alternativen finden</a:t>
            </a:r>
          </a:p>
          <a:p>
            <a:pPr lvl="1"/>
            <a:r>
              <a:rPr lang="de-DE" sz="2000" dirty="0"/>
              <a:t>Z.B. Bewegung: 10 Minuten zusätzlich gehen, Sitzzeiten unterbrechen, mehr Bewegung im Alltag</a:t>
            </a:r>
          </a:p>
          <a:p>
            <a:pPr lvl="1"/>
            <a:r>
              <a:rPr lang="de-DE" sz="2000" dirty="0"/>
              <a:t>Z.B. Getränke: Wasser oder ungesüßte Getränke statt kalorienreicher Getränke</a:t>
            </a:r>
          </a:p>
          <a:p>
            <a:pPr lvl="1"/>
            <a:r>
              <a:rPr lang="de-DE" sz="2000" dirty="0"/>
              <a:t>Z.B. Essverhalten: Langsamer essen, Hunger und Sättigung bewusster wahrnehmen</a:t>
            </a:r>
          </a:p>
          <a:p>
            <a:pPr marL="0" indent="0">
              <a:buNone/>
            </a:pPr>
            <a:r>
              <a:rPr lang="de-DE" sz="2400" b="1" dirty="0"/>
              <a:t>! Zum Abnehmen ist die Veränderung der Ernährung effektiver als eine Veränderung der Bewegung!</a:t>
            </a:r>
          </a:p>
          <a:p>
            <a:pPr marL="0" indent="0">
              <a:buNone/>
            </a:pPr>
            <a:endParaRPr lang="de-DE" sz="2400" b="1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528D22D-1B6B-A53F-DC49-43DF25D75057}"/>
              </a:ext>
            </a:extLst>
          </p:cNvPr>
          <p:cNvSpPr txBox="1"/>
          <p:nvPr/>
        </p:nvSpPr>
        <p:spPr>
          <a:xfrm>
            <a:off x="6794500" y="68580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https://www.istockphoto.com/de/foto/%C3%A4pfel-und-hanteln-f%C3%BCr-einen-gesunden-lebensstil-gm160476428-14333038</a:t>
            </a:r>
          </a:p>
        </p:txBody>
      </p:sp>
    </p:spTree>
    <p:extLst>
      <p:ext uri="{BB962C8B-B14F-4D97-AF65-F5344CB8AC3E}">
        <p14:creationId xmlns:p14="http://schemas.microsoft.com/office/powerpoint/2010/main" val="3580751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Frau macht eine Pause, um Schnürsenkel zu binden - Lizenzfrei Dick Stock-Foto">
            <a:extLst>
              <a:ext uri="{FF2B5EF4-FFF2-40B4-BE49-F238E27FC236}">
                <a16:creationId xmlns:a16="http://schemas.microsoft.com/office/drawing/2014/main" id="{3F0A287A-752B-1F48-136A-BE43B4C7E6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262063"/>
            <a:ext cx="12192000" cy="81200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6BAA82C-FAC2-FFE5-FC4D-89A7577DE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Kalorienverbrauch durch Bewegung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840875CD-FF9D-AB15-C4DE-8CBE56886D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2120619"/>
              </p:ext>
            </p:extLst>
          </p:nvPr>
        </p:nvGraphicFramePr>
        <p:xfrm>
          <a:off x="838200" y="1733093"/>
          <a:ext cx="9497786" cy="4874535"/>
        </p:xfrm>
        <a:graphic>
          <a:graphicData uri="http://schemas.openxmlformats.org/drawingml/2006/table">
            <a:tbl>
              <a:tblPr/>
              <a:tblGrid>
                <a:gridCol w="3978729">
                  <a:extLst>
                    <a:ext uri="{9D8B030D-6E8A-4147-A177-3AD203B41FA5}">
                      <a16:colId xmlns:a16="http://schemas.microsoft.com/office/drawing/2014/main" val="3324437864"/>
                    </a:ext>
                  </a:extLst>
                </a:gridCol>
                <a:gridCol w="5519057">
                  <a:extLst>
                    <a:ext uri="{9D8B030D-6E8A-4147-A177-3AD203B41FA5}">
                      <a16:colId xmlns:a16="http://schemas.microsoft.com/office/drawing/2014/main" val="2257342717"/>
                    </a:ext>
                  </a:extLst>
                </a:gridCol>
              </a:tblGrid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1" dirty="0"/>
                        <a:t>Aktivität – 30 Minuten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1" dirty="0"/>
                        <a:t>ca.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350264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Joggen, langsam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300–400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596533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Schwimmen, moderates Tempo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/>
                        <a:t>250–350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737046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Nordic Walking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250–350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3687185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Radfahren, moderates Tempo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/>
                        <a:t>230–320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1541455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Wandern / Gehen mit Steigung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220–300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0611433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Tanzen, moderates Tempo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200–280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663676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Radfahren, locker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180–250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246647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Wassergymnastik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180–250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803696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Zügiges Gehen (ca. 5 km/h)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/>
                        <a:t>170–220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014122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Aufräumen / Putzen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140–190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493299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Leichte Gartenarbeit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130–180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8428751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Leichte Hausarbeit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120–160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5127635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Gemütliches Spazierengehen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120–170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5063466"/>
                  </a:ext>
                </a:extLst>
              </a:tr>
              <a:tr h="3249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600" b="0" dirty="0"/>
                        <a:t>Leichte Übungen im Sitzen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600" b="0" dirty="0"/>
                        <a:t>80–120 kcal</a:t>
                      </a:r>
                    </a:p>
                  </a:txBody>
                  <a:tcPr marL="67990" marR="67990" marT="33995" marB="339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9590883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366A02C3-9A8B-CA69-CF93-1DC05095E728}"/>
              </a:ext>
            </a:extLst>
          </p:cNvPr>
          <p:cNvSpPr txBox="1"/>
          <p:nvPr/>
        </p:nvSpPr>
        <p:spPr>
          <a:xfrm>
            <a:off x="3206750" y="6967835"/>
            <a:ext cx="61785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https://www.istockphoto.com/de/foto/frau-macht-eine-pause-um-schn%C3%BCrsenkel-zu-binden-gm2102326599-566482122</a:t>
            </a:r>
          </a:p>
        </p:txBody>
      </p:sp>
    </p:spTree>
    <p:extLst>
      <p:ext uri="{BB962C8B-B14F-4D97-AF65-F5344CB8AC3E}">
        <p14:creationId xmlns:p14="http://schemas.microsoft.com/office/powerpoint/2010/main" val="2771557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frisch gebackene Pfefferoni-Pizza zu Hause - Lizenzfrei Pizza Stock-Foto">
            <a:extLst>
              <a:ext uri="{FF2B5EF4-FFF2-40B4-BE49-F238E27FC236}">
                <a16:creationId xmlns:a16="http://schemas.microsoft.com/office/drawing/2014/main" id="{D40B70C4-818D-79D2-AEDE-C63CC6FB526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39914" y="-1407886"/>
            <a:ext cx="13586304" cy="826588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ADFF391-CD96-C429-C0FE-D79A53EE0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7394"/>
            <a:ext cx="10515600" cy="1325563"/>
          </a:xfrm>
        </p:spPr>
        <p:txBody>
          <a:bodyPr/>
          <a:lstStyle/>
          <a:p>
            <a:r>
              <a:rPr lang="de-DE" dirty="0"/>
              <a:t>Wie viel Bewegung steckt in Lebensmitteln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38225B7-CED4-6C21-2ADE-FAB3D85101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849404"/>
              </p:ext>
            </p:extLst>
          </p:nvPr>
        </p:nvGraphicFramePr>
        <p:xfrm>
          <a:off x="838200" y="1712957"/>
          <a:ext cx="10515600" cy="256032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54493430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40755209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111739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/>
                        <a:t>Lebensmittel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/>
                        <a:t>kcal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/>
                        <a:t>ungefähr notwendige Schritte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5901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250 ml Latte Macchiato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dirty="0"/>
                        <a:t>210 kcal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b="1" dirty="0"/>
                        <a:t>ca. 3.400 Schritte</a:t>
                      </a:r>
                      <a:endParaRPr lang="de-D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6742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0,5 l Cola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dirty="0"/>
                        <a:t>210 kcal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b="1" dirty="0"/>
                        <a:t>ca. 3.400 Schritte</a:t>
                      </a:r>
                      <a:endParaRPr lang="de-D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80456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Eisbecher mit Sahne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dirty="0"/>
                        <a:t>500 kcal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b="1" dirty="0"/>
                        <a:t>ca. 8.200 Schritte</a:t>
                      </a:r>
                      <a:endParaRPr lang="de-D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77812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1 Tafel Schokolade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dirty="0"/>
                        <a:t>540 kcal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b="1" dirty="0"/>
                        <a:t>ca. 8.800 Schritte</a:t>
                      </a:r>
                      <a:endParaRPr lang="de-D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14563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1 Packung Kartoffelchips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dirty="0"/>
                        <a:t>810 kcal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b="1" dirty="0"/>
                        <a:t>ca. 13.200 Schritte</a:t>
                      </a:r>
                      <a:endParaRPr lang="de-D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83590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dirty="0"/>
                        <a:t>1 Pizza Salami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dirty="0"/>
                        <a:t>950 kcal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b="1" dirty="0"/>
                        <a:t>ca. 15.500 Schritte</a:t>
                      </a:r>
                      <a:endParaRPr lang="de-DE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1942876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9764E202-458F-8951-6D2A-3F1874C0F10B}"/>
              </a:ext>
            </a:extLst>
          </p:cNvPr>
          <p:cNvSpPr txBox="1"/>
          <p:nvPr/>
        </p:nvSpPr>
        <p:spPr>
          <a:xfrm>
            <a:off x="6402963" y="4273277"/>
            <a:ext cx="48590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100" dirty="0"/>
              <a:t>Angenommen: bei einer Person mit 100 kg und 5 km/h Schrittgeschwindigkeit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EE18BEA-93A0-DB7C-67DF-73F780F0BD37}"/>
              </a:ext>
            </a:extLst>
          </p:cNvPr>
          <p:cNvSpPr txBox="1"/>
          <p:nvPr/>
        </p:nvSpPr>
        <p:spPr>
          <a:xfrm>
            <a:off x="838200" y="5400292"/>
            <a:ext cx="86704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 dirty="0"/>
              <a:t>! Kalorien aufzunehmen geht oft in wenigen Minuten – dieselbe Energiemenge durch Bewegung auszugleichen dauert deutlich länger!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CB990CB-B691-BDB1-606F-4C7E1BF8DF79}"/>
              </a:ext>
            </a:extLst>
          </p:cNvPr>
          <p:cNvSpPr txBox="1"/>
          <p:nvPr/>
        </p:nvSpPr>
        <p:spPr>
          <a:xfrm>
            <a:off x="4567990" y="6967537"/>
            <a:ext cx="6785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https://www.istockphoto.com/de/foto/frisch-gebackene-pfefferoni-pizza-zu-hause-gm1253329732-365990126</a:t>
            </a:r>
          </a:p>
        </p:txBody>
      </p:sp>
    </p:spTree>
    <p:extLst>
      <p:ext uri="{BB962C8B-B14F-4D97-AF65-F5344CB8AC3E}">
        <p14:creationId xmlns:p14="http://schemas.microsoft.com/office/powerpoint/2010/main" val="3299811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Käsekuchen mit Heidelbeeren auf weißem Teller - Lizenzfrei Käsekuchen Stock-Foto">
            <a:extLst>
              <a:ext uri="{FF2B5EF4-FFF2-40B4-BE49-F238E27FC236}">
                <a16:creationId xmlns:a16="http://schemas.microsoft.com/office/drawing/2014/main" id="{B614D481-59F6-AAC2-8488-72C485B9D1B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273969"/>
            <a:ext cx="12192000" cy="813196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C2D0D82-060A-6944-D97E-329BC3863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 Bewegung steckt in Lebensmitteln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113DC4A0-E293-2DC7-D555-C70A5159F7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446720"/>
              </p:ext>
            </p:extLst>
          </p:nvPr>
        </p:nvGraphicFramePr>
        <p:xfrm>
          <a:off x="838200" y="1508788"/>
          <a:ext cx="9166329" cy="4984087"/>
        </p:xfrm>
        <a:graphic>
          <a:graphicData uri="http://schemas.openxmlformats.org/drawingml/2006/table">
            <a:tbl>
              <a:tblPr/>
              <a:tblGrid>
                <a:gridCol w="3055443">
                  <a:extLst>
                    <a:ext uri="{9D8B030D-6E8A-4147-A177-3AD203B41FA5}">
                      <a16:colId xmlns:a16="http://schemas.microsoft.com/office/drawing/2014/main" val="3028119609"/>
                    </a:ext>
                  </a:extLst>
                </a:gridCol>
                <a:gridCol w="3055443">
                  <a:extLst>
                    <a:ext uri="{9D8B030D-6E8A-4147-A177-3AD203B41FA5}">
                      <a16:colId xmlns:a16="http://schemas.microsoft.com/office/drawing/2014/main" val="170886113"/>
                    </a:ext>
                  </a:extLst>
                </a:gridCol>
                <a:gridCol w="3055443">
                  <a:extLst>
                    <a:ext uri="{9D8B030D-6E8A-4147-A177-3AD203B41FA5}">
                      <a16:colId xmlns:a16="http://schemas.microsoft.com/office/drawing/2014/main" val="1709104829"/>
                    </a:ext>
                  </a:extLst>
                </a:gridCol>
              </a:tblGrid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/>
                        <a:t>Lebensmittel / Portion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ca.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ungefähr notwendige Schritte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081084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1 Buttercroissant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250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4.100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281957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1 Banane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105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1.700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356986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1 belegtes Brötchen mit Käse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350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5.700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582340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Kleine Portion Pommes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330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5.400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614706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1 Hamburger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500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8.200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0702238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1 Currywurst mit Sauce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550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9.000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8832033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Portion Spaghetti Bolognese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650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10.600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419237"/>
                  </a:ext>
                </a:extLst>
              </a:tr>
              <a:tr h="5215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Milchkaffee/Café Latte, 300 ml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180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2.900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150331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3–4 Butterkekse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200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3.300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967285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1 Stück Käsekuchen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400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6.500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711598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1 Portion Popcorn (süß)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300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4.900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689700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0,5 l Bier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210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 dirty="0"/>
                        <a:t>ca. 3.400 Schritte</a:t>
                      </a:r>
                      <a:endParaRPr lang="de-DE" sz="1300" dirty="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8117402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0,5 l Eistee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180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2.900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0524635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2 Kugeln Eis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250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/>
                        <a:t>ca. 4.100 Schritte</a:t>
                      </a:r>
                      <a:endParaRPr lang="de-DE" sz="130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764233"/>
                  </a:ext>
                </a:extLst>
              </a:tr>
              <a:tr h="2975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1300" dirty="0"/>
                        <a:t>50 g Nüsse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/>
                        <a:t>300 kcal</a:t>
                      </a:r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de-DE" sz="1300" b="1" dirty="0"/>
                        <a:t>ca. 4.900 Schritte</a:t>
                      </a:r>
                      <a:endParaRPr lang="de-DE" sz="1300" dirty="0"/>
                    </a:p>
                  </a:txBody>
                  <a:tcPr marL="64945" marR="64945" marT="32473" marB="3247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3566047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3CA22144-A7EF-A29D-7FF7-861533E507FC}"/>
              </a:ext>
            </a:extLst>
          </p:cNvPr>
          <p:cNvSpPr txBox="1"/>
          <p:nvPr/>
        </p:nvSpPr>
        <p:spPr>
          <a:xfrm>
            <a:off x="2740025" y="6858000"/>
            <a:ext cx="61785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https://www.istockphoto.com/de/foto/k%C3%A4sekuchen-mit-heidelbeeren-auf-wei%C3%9Fem-teller-gm1217024941-355090975</a:t>
            </a:r>
          </a:p>
        </p:txBody>
      </p:sp>
    </p:spTree>
    <p:extLst>
      <p:ext uri="{BB962C8B-B14F-4D97-AF65-F5344CB8AC3E}">
        <p14:creationId xmlns:p14="http://schemas.microsoft.com/office/powerpoint/2010/main" val="3254659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D580C7-4A73-0D13-E026-C479D8602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liefs?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E99865-A24C-9E0E-EA09-7EF134667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479471" cy="4351338"/>
          </a:xfrm>
        </p:spPr>
        <p:txBody>
          <a:bodyPr>
            <a:normAutofit lnSpcReduction="10000"/>
          </a:bodyPr>
          <a:lstStyle/>
          <a:p>
            <a:r>
              <a:rPr lang="de-DE" sz="2000" dirty="0"/>
              <a:t>Welche </a:t>
            </a:r>
            <a:r>
              <a:rPr lang="de-DE" sz="2000" b="1" dirty="0">
                <a:solidFill>
                  <a:schemeClr val="accent5"/>
                </a:solidFill>
              </a:rPr>
              <a:t>konkreten Veränderungen </a:t>
            </a:r>
            <a:r>
              <a:rPr lang="de-DE" sz="2000" dirty="0"/>
              <a:t>konnten Sie in Ihrem Bewegungsverhalten umsetzen?</a:t>
            </a:r>
          </a:p>
          <a:p>
            <a:r>
              <a:rPr lang="de-DE" sz="2000" dirty="0"/>
              <a:t>Inwieweit haben Sie Ihr </a:t>
            </a:r>
            <a:r>
              <a:rPr lang="de-DE" sz="2000" b="1" dirty="0">
                <a:solidFill>
                  <a:schemeClr val="accent5"/>
                </a:solidFill>
              </a:rPr>
              <a:t>Bewegungsziel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erreicht</a:t>
            </a:r>
            <a:r>
              <a:rPr lang="de-DE" sz="2000" dirty="0"/>
              <a:t> – und wie zufrieden sind Sie damit?</a:t>
            </a:r>
          </a:p>
          <a:p>
            <a:r>
              <a:rPr lang="de-DE" sz="2000" dirty="0"/>
              <a:t>Was hat besonders </a:t>
            </a:r>
            <a:r>
              <a:rPr lang="de-DE" sz="2000" b="1" dirty="0">
                <a:solidFill>
                  <a:schemeClr val="accent5"/>
                </a:solidFill>
              </a:rPr>
              <a:t>gut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funktioniert</a:t>
            </a:r>
            <a:r>
              <a:rPr lang="de-DE" sz="2000" dirty="0"/>
              <a:t>?</a:t>
            </a:r>
          </a:p>
          <a:p>
            <a:r>
              <a:rPr lang="de-DE" sz="2000" dirty="0"/>
              <a:t>Was oder wer hat Sie besonders </a:t>
            </a:r>
            <a:r>
              <a:rPr lang="de-DE" sz="2000" b="1" dirty="0">
                <a:solidFill>
                  <a:schemeClr val="accent5"/>
                </a:solidFill>
              </a:rPr>
              <a:t>motiviert</a:t>
            </a:r>
            <a:r>
              <a:rPr lang="de-DE" sz="2000" dirty="0"/>
              <a:t> und </a:t>
            </a:r>
            <a:r>
              <a:rPr lang="de-DE" sz="2000" b="1" dirty="0">
                <a:solidFill>
                  <a:schemeClr val="accent5"/>
                </a:solidFill>
              </a:rPr>
              <a:t>unterstützt</a:t>
            </a:r>
            <a:r>
              <a:rPr lang="de-DE" sz="2000" dirty="0"/>
              <a:t>?</a:t>
            </a:r>
          </a:p>
          <a:p>
            <a:r>
              <a:rPr lang="de-DE" sz="2000" dirty="0"/>
              <a:t>Welche </a:t>
            </a:r>
            <a:r>
              <a:rPr lang="de-DE" sz="2000" b="1" dirty="0">
                <a:solidFill>
                  <a:schemeClr val="accent5"/>
                </a:solidFill>
              </a:rPr>
              <a:t>Hürden</a:t>
            </a:r>
            <a:r>
              <a:rPr lang="de-DE" sz="2000" dirty="0"/>
              <a:t> sind Ihnen begegnet – und wie könnten Sie diese überwinden?</a:t>
            </a:r>
          </a:p>
          <a:p>
            <a:r>
              <a:rPr lang="de-DE" sz="2000" dirty="0"/>
              <a:t>Was möchten Sie beim nächsten Mal </a:t>
            </a:r>
            <a:r>
              <a:rPr lang="de-DE" sz="2000" b="1" dirty="0">
                <a:solidFill>
                  <a:schemeClr val="accent5"/>
                </a:solidFill>
              </a:rPr>
              <a:t>anders</a:t>
            </a:r>
            <a:r>
              <a:rPr lang="de-DE" sz="2000" dirty="0"/>
              <a:t> oder </a:t>
            </a:r>
            <a:r>
              <a:rPr lang="de-DE" sz="2000" b="1" dirty="0">
                <a:solidFill>
                  <a:schemeClr val="accent5"/>
                </a:solidFill>
              </a:rPr>
              <a:t>besser</a:t>
            </a:r>
            <a:r>
              <a:rPr lang="de-DE" sz="2000" dirty="0"/>
              <a:t> machen?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1475103-A241-C920-BDC9-04F442BFD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343" y="301626"/>
            <a:ext cx="5508170" cy="3068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AD9693E-A1BD-BE75-5EC5-38AB7479A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870" y="3429000"/>
            <a:ext cx="4570283" cy="345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87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Übergewichtige Frau, die zu Hause mit Online-Coach-Unterstützung trainiert - Lizenzfrei Abnehmen Stock-Foto">
            <a:extLst>
              <a:ext uri="{FF2B5EF4-FFF2-40B4-BE49-F238E27FC236}">
                <a16:creationId xmlns:a16="http://schemas.microsoft.com/office/drawing/2014/main" id="{12BDD86C-5837-0DC5-C629-0FD67E95CD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04" r="40683"/>
          <a:stretch>
            <a:fillRect/>
          </a:stretch>
        </p:blipFill>
        <p:spPr>
          <a:xfrm>
            <a:off x="8420100" y="0"/>
            <a:ext cx="3771900" cy="686138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0C275D3-1F70-375F-E88F-A86D6A679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17529" cy="1325563"/>
          </a:xfrm>
        </p:spPr>
        <p:txBody>
          <a:bodyPr/>
          <a:lstStyle/>
          <a:p>
            <a:r>
              <a:rPr lang="de-DE" dirty="0"/>
              <a:t>Praktische Übungen: Kurze Bewegungssnacks für 30 – 60 Sekunden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600E18-EA45-79D6-6C72-40C28F4A4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20997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400" b="1" dirty="0"/>
              <a:t>Beispiel 1: Wand-Liegestütze</a:t>
            </a:r>
          </a:p>
          <a:p>
            <a:r>
              <a:rPr lang="de-DE" sz="2400" dirty="0"/>
              <a:t>Hände an die Wand, Körper gerade halten, langsam beugen und strecken</a:t>
            </a:r>
          </a:p>
          <a:p>
            <a:pPr marL="0" indent="0">
              <a:buNone/>
            </a:pPr>
            <a:r>
              <a:rPr lang="de-DE" sz="2400" b="1" dirty="0"/>
              <a:t>Beispiel 2: </a:t>
            </a:r>
            <a:r>
              <a:rPr lang="de-DE" sz="2400" b="1" dirty="0" err="1"/>
              <a:t>Fußheben</a:t>
            </a:r>
            <a:r>
              <a:rPr lang="de-DE" sz="2400" b="1" dirty="0"/>
              <a:t> im Stand</a:t>
            </a:r>
          </a:p>
          <a:p>
            <a:r>
              <a:rPr lang="de-DE" sz="2400" dirty="0"/>
              <a:t> Abwechselnd Fersen oder Fußspitzen anheben</a:t>
            </a:r>
          </a:p>
          <a:p>
            <a:pPr marL="0" indent="0">
              <a:buNone/>
            </a:pPr>
            <a:r>
              <a:rPr lang="de-DE" sz="2400" b="1" dirty="0"/>
              <a:t>Beispiel 3: Arme kreisen</a:t>
            </a:r>
          </a:p>
          <a:p>
            <a:r>
              <a:rPr lang="de-DE" sz="2400" dirty="0"/>
              <a:t>Die Knie abwechseln anheben und dabei die Arme kreisen</a:t>
            </a:r>
          </a:p>
          <a:p>
            <a:pPr marL="0" indent="0">
              <a:buNone/>
            </a:pPr>
            <a:r>
              <a:rPr lang="de-DE" sz="2400" b="1" dirty="0"/>
              <a:t>Beispiel 4: Langsam aufstehen und hinsetzen</a:t>
            </a:r>
          </a:p>
          <a:p>
            <a:pPr lvl="0"/>
            <a:r>
              <a:rPr lang="de-DE" sz="2400" dirty="0"/>
              <a:t>Füße stehen hüftbreit auf dem Boden, langsam aufstehen und wieder hinsetzen</a:t>
            </a:r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73B62-5A94-F238-749C-3C1F1A3FAA6C}"/>
              </a:ext>
            </a:extLst>
          </p:cNvPr>
          <p:cNvSpPr/>
          <p:nvPr/>
        </p:nvSpPr>
        <p:spPr>
          <a:xfrm>
            <a:off x="10585269" y="0"/>
            <a:ext cx="1660072" cy="145324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Symbol für Bewegungssnack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4FB5E3D-7A6B-A798-8254-F728F904DFB3}"/>
              </a:ext>
            </a:extLst>
          </p:cNvPr>
          <p:cNvSpPr txBox="1"/>
          <p:nvPr/>
        </p:nvSpPr>
        <p:spPr>
          <a:xfrm>
            <a:off x="7461885" y="6858000"/>
            <a:ext cx="61302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https://www.istockphoto.com/de/foto/%C3%BCbergewichtige-frau-die-zu-hause-mit-online-coach-unterst%C3%BCtzung-trainiert-gm1327839012-412082361</a:t>
            </a:r>
          </a:p>
        </p:txBody>
      </p:sp>
    </p:spTree>
    <p:extLst>
      <p:ext uri="{BB962C8B-B14F-4D97-AF65-F5344CB8AC3E}">
        <p14:creationId xmlns:p14="http://schemas.microsoft.com/office/powerpoint/2010/main" val="352931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AF9A5844-B327-BA94-2836-3667CA432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870" y="0"/>
            <a:ext cx="595213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F19C235-D943-3F1E-30A0-F2C96CE88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Bewegung geschickt in den Alltag einbauen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0F42BC-9206-0766-7B2E-A22428FE3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40167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400" b="1" dirty="0"/>
              <a:t>Wichtige Fragen:</a:t>
            </a:r>
          </a:p>
          <a:p>
            <a:r>
              <a:rPr lang="de-DE" sz="2400" dirty="0"/>
              <a:t>Wann können Sie in Ihrem Alltag </a:t>
            </a:r>
            <a:r>
              <a:rPr lang="de-DE" sz="2400" b="1" dirty="0">
                <a:solidFill>
                  <a:schemeClr val="accent5"/>
                </a:solidFill>
              </a:rPr>
              <a:t>Tätigkeiten</a:t>
            </a:r>
            <a:r>
              <a:rPr lang="de-DE" sz="2400" dirty="0"/>
              <a:t> mit </a:t>
            </a:r>
            <a:r>
              <a:rPr lang="de-DE" sz="2400" b="1" dirty="0">
                <a:solidFill>
                  <a:schemeClr val="accent5"/>
                </a:solidFill>
              </a:rPr>
              <a:t>Bewegung</a:t>
            </a:r>
            <a:r>
              <a:rPr lang="de-DE" sz="2400" dirty="0"/>
              <a:t> </a:t>
            </a:r>
            <a:r>
              <a:rPr lang="de-DE" sz="2600" b="1" dirty="0">
                <a:solidFill>
                  <a:schemeClr val="accent5"/>
                </a:solidFill>
              </a:rPr>
              <a:t>verbinden</a:t>
            </a:r>
            <a:r>
              <a:rPr lang="de-DE" sz="2400" dirty="0"/>
              <a:t>?</a:t>
            </a:r>
          </a:p>
          <a:p>
            <a:pPr lvl="1"/>
            <a:r>
              <a:rPr lang="de-DE" sz="2000" dirty="0"/>
              <a:t>Z.B. Nach dem Abendessen spazieren gehen </a:t>
            </a:r>
          </a:p>
          <a:p>
            <a:r>
              <a:rPr lang="de-DE" sz="2400" dirty="0"/>
              <a:t>Welche </a:t>
            </a:r>
            <a:r>
              <a:rPr lang="de-DE" sz="2400" b="1" dirty="0">
                <a:solidFill>
                  <a:schemeClr val="accent5"/>
                </a:solidFill>
              </a:rPr>
              <a:t>Kniffs</a:t>
            </a:r>
            <a:r>
              <a:rPr lang="de-DE" sz="2400" dirty="0"/>
              <a:t> können Sie einbauen, um sich </a:t>
            </a:r>
            <a:r>
              <a:rPr lang="de-DE" sz="2400" b="1" dirty="0">
                <a:solidFill>
                  <a:schemeClr val="accent5"/>
                </a:solidFill>
              </a:rPr>
              <a:t>regelmäßiger</a:t>
            </a:r>
            <a:r>
              <a:rPr lang="de-DE" sz="2400" dirty="0"/>
              <a:t> zu </a:t>
            </a:r>
            <a:r>
              <a:rPr lang="de-DE" sz="2400" b="1" dirty="0">
                <a:solidFill>
                  <a:schemeClr val="accent5"/>
                </a:solidFill>
              </a:rPr>
              <a:t>bewegen</a:t>
            </a:r>
            <a:r>
              <a:rPr lang="de-DE" sz="2400" dirty="0"/>
              <a:t>?</a:t>
            </a:r>
          </a:p>
          <a:p>
            <a:pPr lvl="1"/>
            <a:r>
              <a:rPr lang="de-DE" sz="2000" dirty="0"/>
              <a:t>Z.B. Weiter entfernt parken, eine Haltestelle früher aussteigen</a:t>
            </a:r>
          </a:p>
          <a:p>
            <a:r>
              <a:rPr lang="de-DE" sz="2400" dirty="0"/>
              <a:t>Wie können Sie </a:t>
            </a:r>
            <a:r>
              <a:rPr lang="de-DE" sz="2400" b="1" dirty="0">
                <a:solidFill>
                  <a:schemeClr val="accent5"/>
                </a:solidFill>
              </a:rPr>
              <a:t>Bewegung</a:t>
            </a:r>
            <a:r>
              <a:rPr lang="de-DE" sz="2400" dirty="0"/>
              <a:t> mit etwas </a:t>
            </a:r>
            <a:r>
              <a:rPr lang="de-DE" sz="2400" b="1" dirty="0">
                <a:solidFill>
                  <a:schemeClr val="accent5"/>
                </a:solidFill>
              </a:rPr>
              <a:t>Positivem</a:t>
            </a:r>
            <a:r>
              <a:rPr lang="de-DE" sz="2400" dirty="0"/>
              <a:t> </a:t>
            </a:r>
            <a:r>
              <a:rPr lang="de-DE" sz="2400" b="1" dirty="0">
                <a:solidFill>
                  <a:schemeClr val="accent5"/>
                </a:solidFill>
              </a:rPr>
              <a:t>verknüpfen</a:t>
            </a:r>
            <a:r>
              <a:rPr lang="de-DE" sz="2400" dirty="0"/>
              <a:t>?</a:t>
            </a:r>
          </a:p>
          <a:p>
            <a:pPr lvl="1"/>
            <a:r>
              <a:rPr lang="de-DE" sz="2000" dirty="0"/>
              <a:t>Z.B. Spezielle Playlist für den Sport erstellen</a:t>
            </a:r>
          </a:p>
          <a:p>
            <a:pPr marL="0" indent="0">
              <a:buNone/>
            </a:pPr>
            <a:endParaRPr lang="de-DE" sz="24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0C46249-A9BB-AC59-C5A4-09BE6B4CED50}"/>
              </a:ext>
            </a:extLst>
          </p:cNvPr>
          <p:cNvSpPr txBox="1"/>
          <p:nvPr/>
        </p:nvSpPr>
        <p:spPr>
          <a:xfrm>
            <a:off x="7271657" y="6853793"/>
            <a:ext cx="2961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Bild aus </a:t>
            </a:r>
            <a:r>
              <a:rPr lang="de-DE" i="1" dirty="0" err="1">
                <a:solidFill>
                  <a:srgbClr val="FF0000"/>
                </a:solidFill>
              </a:rPr>
              <a:t>feedback</a:t>
            </a:r>
            <a:r>
              <a:rPr lang="de-DE" i="1" dirty="0">
                <a:solidFill>
                  <a:srgbClr val="FF0000"/>
                </a:solidFill>
              </a:rPr>
              <a:t> Folie 3.23</a:t>
            </a:r>
          </a:p>
        </p:txBody>
      </p:sp>
    </p:spTree>
    <p:extLst>
      <p:ext uri="{BB962C8B-B14F-4D97-AF65-F5344CB8AC3E}">
        <p14:creationId xmlns:p14="http://schemas.microsoft.com/office/powerpoint/2010/main" val="136602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720BCE-7143-142E-F6D9-1219C855A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Themen heute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C55092-9AEF-488D-8B66-6E0B43536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6600" cy="4351338"/>
          </a:xfrm>
        </p:spPr>
        <p:txBody>
          <a:bodyPr/>
          <a:lstStyle/>
          <a:p>
            <a:r>
              <a:rPr lang="de-DE" dirty="0"/>
              <a:t>Energiedichte</a:t>
            </a:r>
          </a:p>
          <a:p>
            <a:r>
              <a:rPr lang="de-DE" dirty="0"/>
              <a:t>Erfolgreich abnehmen: Ernährung + Bewegung</a:t>
            </a:r>
          </a:p>
          <a:p>
            <a:r>
              <a:rPr lang="de-DE" dirty="0"/>
              <a:t>Kalorienverbrauch durch Bewegung</a:t>
            </a:r>
          </a:p>
          <a:p>
            <a:r>
              <a:rPr lang="de-DE" dirty="0"/>
              <a:t>Bewegung in den Alltag integrieren: Ganz praktisch</a:t>
            </a:r>
          </a:p>
          <a:p>
            <a:r>
              <a:rPr lang="de-DE" dirty="0"/>
              <a:t>Blutdruck – Blutfette – Blutzucker</a:t>
            </a:r>
          </a:p>
          <a:p>
            <a:r>
              <a:rPr lang="de-DE" dirty="0"/>
              <a:t>Challenge: Zwischenbilanz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5" name="Grafik 4" descr="Gebratene Rote Beete-Salat - Lizenzfrei Chenopodiacea Stock-Foto">
            <a:extLst>
              <a:ext uri="{FF2B5EF4-FFF2-40B4-BE49-F238E27FC236}">
                <a16:creationId xmlns:a16="http://schemas.microsoft.com/office/drawing/2014/main" id="{270E1DBB-2C89-4239-232A-79A8BB830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904" y="65314"/>
            <a:ext cx="4530668" cy="679268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2EC1B0D-1C4E-D717-88CA-DA7429CDC3FE}"/>
              </a:ext>
            </a:extLst>
          </p:cNvPr>
          <p:cNvSpPr txBox="1"/>
          <p:nvPr/>
        </p:nvSpPr>
        <p:spPr>
          <a:xfrm>
            <a:off x="6300107" y="6875353"/>
            <a:ext cx="6101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https://www.istockphoto.com/de/foto/gebratene-rote-beete-salat-gm153503147-17015557</a:t>
            </a:r>
          </a:p>
        </p:txBody>
      </p:sp>
    </p:spTree>
    <p:extLst>
      <p:ext uri="{BB962C8B-B14F-4D97-AF65-F5344CB8AC3E}">
        <p14:creationId xmlns:p14="http://schemas.microsoft.com/office/powerpoint/2010/main" val="3763818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Porträt einer glücklichen Plus-Size-Geschäftsfrau, die einen Bericht schreibt und ihr Smartphone benutzt - Lizenzfrei Frauen Stock-Foto">
            <a:extLst>
              <a:ext uri="{FF2B5EF4-FFF2-40B4-BE49-F238E27FC236}">
                <a16:creationId xmlns:a16="http://schemas.microsoft.com/office/drawing/2014/main" id="{9B4EF316-FC5E-0A38-41A3-B05C86A3F5A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34713" r="15951"/>
          <a:stretch>
            <a:fillRect/>
          </a:stretch>
        </p:blipFill>
        <p:spPr>
          <a:xfrm>
            <a:off x="7119257" y="0"/>
            <a:ext cx="5072743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5087844-D737-CDA7-E5E8-6FA190020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Ganz praktisch: Fixe Termine setzen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272FC7-A11A-9328-08B3-FB03762E0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81057" cy="46672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400" b="1" dirty="0"/>
              <a:t>Beispiele</a:t>
            </a:r>
          </a:p>
          <a:p>
            <a:r>
              <a:rPr lang="de-DE" sz="2400" dirty="0"/>
              <a:t>Jeden Tag um 19:30 Uhr einen Abendspaziergang</a:t>
            </a:r>
          </a:p>
          <a:p>
            <a:r>
              <a:rPr lang="de-DE" sz="2400" dirty="0"/>
              <a:t>Jeden Dienstag, Mittwoch und Donnerstag ins Fitnessstudio</a:t>
            </a:r>
          </a:p>
          <a:p>
            <a:r>
              <a:rPr lang="de-DE" sz="2400" dirty="0"/>
              <a:t>Nach jedem Mittagessen sich bewegen</a:t>
            </a:r>
          </a:p>
          <a:p>
            <a:r>
              <a:rPr lang="de-DE" sz="2400" dirty="0"/>
              <a:t>Nach dem Aufstehen, von 6:30-6:45 Uhr Morgengymnastik</a:t>
            </a:r>
          </a:p>
          <a:p>
            <a:r>
              <a:rPr lang="de-DE" sz="2400" dirty="0"/>
              <a:t>Nach 60 Minuten bei der Arbeit 30 Wandliegestütze</a:t>
            </a:r>
          </a:p>
          <a:p>
            <a:r>
              <a:rPr lang="de-DE" sz="2400" dirty="0"/>
              <a:t>Jeden Montag, 18 Uhr Reha-Sport-Gruppe</a:t>
            </a:r>
          </a:p>
          <a:p>
            <a:r>
              <a:rPr lang="de-DE" sz="2400" dirty="0"/>
              <a:t>Montag und Freitag mit dem Fahrrad zur Arbeit fahren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de-DE" sz="2400" b="1" dirty="0"/>
              <a:t>? Was kommt für Sie in Frage?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F1486EF-EA71-0486-E3A8-D55A40DEEA56}"/>
              </a:ext>
            </a:extLst>
          </p:cNvPr>
          <p:cNvSpPr txBox="1"/>
          <p:nvPr/>
        </p:nvSpPr>
        <p:spPr>
          <a:xfrm>
            <a:off x="6607628" y="68580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https://www.istockphoto.com/de/foto/portr%C3%A4t-einer-gl%C3%BCcklichen-plus-size-gesch%C3%A4ftsfrau-die-einen-bericht-schreibt-und-ihr-gm1588097170-529233626</a:t>
            </a:r>
          </a:p>
        </p:txBody>
      </p:sp>
    </p:spTree>
    <p:extLst>
      <p:ext uri="{BB962C8B-B14F-4D97-AF65-F5344CB8AC3E}">
        <p14:creationId xmlns:p14="http://schemas.microsoft.com/office/powerpoint/2010/main" val="2908887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17B0A9F-D654-64CD-3FEF-57208E2DC4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551"/>
          <a:stretch>
            <a:fillRect/>
          </a:stretch>
        </p:blipFill>
        <p:spPr>
          <a:xfrm>
            <a:off x="5463488" y="0"/>
            <a:ext cx="672851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AED0638-5E9C-7DFF-EFEA-148A947F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Ganz praktisch: Gemeinsam aktiv sein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A52344-98C0-FE22-37A1-E0250E8D0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2077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400" b="1" dirty="0"/>
              <a:t>Beispiele</a:t>
            </a:r>
          </a:p>
          <a:p>
            <a:r>
              <a:rPr lang="de-DE" sz="2400" dirty="0"/>
              <a:t>In den Sportverein eintreten</a:t>
            </a:r>
          </a:p>
          <a:p>
            <a:r>
              <a:rPr lang="de-DE" sz="2400" dirty="0"/>
              <a:t>Kurs im Fitnessstudio belegen</a:t>
            </a:r>
          </a:p>
          <a:p>
            <a:r>
              <a:rPr lang="de-DE" sz="2400" dirty="0"/>
              <a:t>Mit Freunden zum Tanzen verabreden</a:t>
            </a:r>
          </a:p>
          <a:p>
            <a:r>
              <a:rPr lang="de-DE" sz="2400" dirty="0"/>
              <a:t>Mit dem Partner eine Radtour am Wochenende</a:t>
            </a:r>
          </a:p>
          <a:p>
            <a:r>
              <a:rPr lang="de-DE" sz="2400" dirty="0"/>
              <a:t>Mit dem Partner gemeinsam mit dem Hund spazieren gehen</a:t>
            </a:r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r>
              <a:rPr lang="de-DE" sz="2400" b="1" dirty="0"/>
              <a:t>? Was kommt für Sie in Frage?</a:t>
            </a:r>
          </a:p>
          <a:p>
            <a:endParaRPr lang="de-DE" sz="24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AC59D05-3639-8B41-2153-2C14945B7024}"/>
              </a:ext>
            </a:extLst>
          </p:cNvPr>
          <p:cNvSpPr txBox="1"/>
          <p:nvPr/>
        </p:nvSpPr>
        <p:spPr>
          <a:xfrm>
            <a:off x="7003143" y="685800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VSB_2025-08-13_1609.jpg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6638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Geschäftsleute auf Telefon-App, mobile Kommunikation und Internet-Netzwerk im Firmenbüro unten. Das Team verbindet sich mit der 5G-Cloud für die Zusammenarbeit mit Mitarbeitern, der Social-Media-Website oder der Online-WLAN-Technologie - Lizenzfrei Zusammenarbeit Stock-Foto">
            <a:extLst>
              <a:ext uri="{FF2B5EF4-FFF2-40B4-BE49-F238E27FC236}">
                <a16:creationId xmlns:a16="http://schemas.microsoft.com/office/drawing/2014/main" id="{45604135-C41D-48C9-F0B3-10AECAF60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6286" y="-1"/>
            <a:ext cx="4535714" cy="68002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F828D6C-D816-CCA3-3872-29E3AC084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Ganz praktisch: Bewegung verbindlich machen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8B218E-E4A1-F489-FB13-2FBB237C1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818086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2400" b="1"/>
              <a:t>Beispiele</a:t>
            </a:r>
          </a:p>
          <a:p>
            <a:r>
              <a:rPr lang="de-DE" sz="2400"/>
              <a:t>Bewegungsziele mit anderen teilen</a:t>
            </a:r>
          </a:p>
          <a:p>
            <a:r>
              <a:rPr lang="de-DE" sz="2400"/>
              <a:t>Gemeinsam Wochenziele vereinbaren</a:t>
            </a:r>
          </a:p>
          <a:p>
            <a:r>
              <a:rPr lang="de-DE" sz="2400"/>
              <a:t>Schritt-Challenge: Wer hat die meisten Schritte in der Woche?</a:t>
            </a:r>
          </a:p>
          <a:p>
            <a:r>
              <a:rPr lang="de-DE" sz="2400"/>
              <a:t>Chat-Gruppe gründen und Erfolge und Herausforderungen teilen</a:t>
            </a:r>
          </a:p>
          <a:p>
            <a:r>
              <a:rPr lang="de-DE" sz="2400"/>
              <a:t>Bei anderen Nachfragen, ob Ziele erreicht wurden</a:t>
            </a:r>
          </a:p>
          <a:p>
            <a:r>
              <a:rPr lang="de-DE" sz="2400"/>
              <a:t>„Bewegungsvertrag“ mit positiven/negativen Konsequenzen mit dem Partner aufsetzen</a:t>
            </a:r>
          </a:p>
          <a:p>
            <a:r>
              <a:rPr lang="de-DE" sz="2400"/>
              <a:t>Einen „Von „ich sollte“, zu „wir machen“-Vertrag“ mit anderen schließen</a:t>
            </a:r>
          </a:p>
          <a:p>
            <a:pPr marL="0" indent="0">
              <a:buNone/>
            </a:pPr>
            <a:endParaRPr lang="de-DE" sz="2400"/>
          </a:p>
          <a:p>
            <a:pPr marL="0" indent="0">
              <a:buNone/>
            </a:pPr>
            <a:r>
              <a:rPr lang="de-DE" sz="2400" b="1"/>
              <a:t>?</a:t>
            </a:r>
            <a:r>
              <a:rPr lang="de-DE" sz="2400"/>
              <a:t> </a:t>
            </a:r>
            <a:r>
              <a:rPr lang="de-DE" sz="2400" b="1"/>
              <a:t>Was kommt für Sie in Frage?</a:t>
            </a:r>
            <a:endParaRPr lang="de-DE" sz="2400"/>
          </a:p>
          <a:p>
            <a:endParaRPr lang="de-DE" sz="24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B4FBFB5-AF45-53F5-23A9-D3801D81DD54}"/>
              </a:ext>
            </a:extLst>
          </p:cNvPr>
          <p:cNvSpPr txBox="1"/>
          <p:nvPr/>
        </p:nvSpPr>
        <p:spPr>
          <a:xfrm>
            <a:off x="7213600" y="6935187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https://www.istockphoto.com/de/foto/gesch%C3%A4ftsleute-auf-telefon-app-mobile-kommunikation-und-internet-netzwerk-im-gm1432932272-475015335</a:t>
            </a:r>
          </a:p>
        </p:txBody>
      </p:sp>
    </p:spTree>
    <p:extLst>
      <p:ext uri="{BB962C8B-B14F-4D97-AF65-F5344CB8AC3E}">
        <p14:creationId xmlns:p14="http://schemas.microsoft.com/office/powerpoint/2010/main" val="104978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DAA5D-95DD-2A14-5C90-4945EFB85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43057" cy="1325563"/>
          </a:xfrm>
        </p:spPr>
        <p:txBody>
          <a:bodyPr/>
          <a:lstStyle/>
          <a:p>
            <a:r>
              <a:rPr lang="de-DE" dirty="0"/>
              <a:t>Ganz praktisch: Bewegung leichter möglich machen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F64DB5-B3CF-F50C-2B0C-E63743968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305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400" b="1" dirty="0"/>
              <a:t>Beispiele:</a:t>
            </a:r>
          </a:p>
          <a:p>
            <a:r>
              <a:rPr lang="de-DE" sz="2400" dirty="0"/>
              <a:t>Sportkleidung bereits am Vortrag bereitlegen</a:t>
            </a:r>
          </a:p>
          <a:p>
            <a:r>
              <a:rPr lang="de-DE" sz="2400" dirty="0"/>
              <a:t>Sporttasche im Auto haben</a:t>
            </a:r>
          </a:p>
          <a:p>
            <a:r>
              <a:rPr lang="de-DE" sz="2400" dirty="0"/>
              <a:t>Feste Alternativen parat haben, falls sich Pläne ändern (z.B. bei schlechtem Wetter)</a:t>
            </a:r>
          </a:p>
          <a:p>
            <a:r>
              <a:rPr lang="de-DE" sz="2400" dirty="0"/>
              <a:t>Feste Erinnerungen im Smartphone programmieren</a:t>
            </a:r>
          </a:p>
          <a:p>
            <a:r>
              <a:rPr lang="de-DE" sz="2400" dirty="0"/>
              <a:t>Fixe Verabredungen mit anderen ausmachen</a:t>
            </a:r>
          </a:p>
          <a:p>
            <a:r>
              <a:rPr lang="de-DE" sz="2400" dirty="0"/>
              <a:t>Bewegung im Kalender planen und eintragen</a:t>
            </a:r>
          </a:p>
          <a:p>
            <a:r>
              <a:rPr lang="de-DE" sz="2400" dirty="0"/>
              <a:t>Lieblingspodcast nur beim Spaziergang hören</a:t>
            </a:r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r>
              <a:rPr lang="de-DE" sz="2400" b="1" dirty="0"/>
              <a:t>?</a:t>
            </a:r>
            <a:r>
              <a:rPr lang="de-DE" sz="2400" dirty="0"/>
              <a:t> </a:t>
            </a:r>
            <a:r>
              <a:rPr lang="de-DE" sz="2400" b="1" dirty="0"/>
              <a:t>Was kommt für Sie in Frage?</a:t>
            </a:r>
            <a:endParaRPr lang="de-DE" sz="2400" dirty="0"/>
          </a:p>
          <a:p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81FBFFE-C2CE-2D5F-6DB1-6DCC365E0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670" y="0"/>
            <a:ext cx="4439330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514033F-DE1D-E197-E96A-65DD4209530D}"/>
              </a:ext>
            </a:extLst>
          </p:cNvPr>
          <p:cNvSpPr txBox="1"/>
          <p:nvPr/>
        </p:nvSpPr>
        <p:spPr>
          <a:xfrm>
            <a:off x="8135257" y="6946126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VSB_2025-09-24_0928.jpg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0134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 descr="Junge Frau tut Yoga Twist Mat gesunden Lebensstil - Lizenzfrei Yoga Stock-Foto">
            <a:extLst>
              <a:ext uri="{FF2B5EF4-FFF2-40B4-BE49-F238E27FC236}">
                <a16:creationId xmlns:a16="http://schemas.microsoft.com/office/drawing/2014/main" id="{A31EE06F-565B-7B73-B083-7035D353555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1"/>
            <a:ext cx="12192000" cy="812006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C0A54DB-4494-6326-6E43-BC245944A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 typischer Dienstag bei Tina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134D6A-B700-0B57-7251-4658D5DBE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471" y="1825625"/>
            <a:ext cx="6096000" cy="4351338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de-DE" sz="2400" dirty="0"/>
              <a:t>6:30 Uhr Aufstehen</a:t>
            </a:r>
          </a:p>
          <a:p>
            <a:pPr>
              <a:lnSpc>
                <a:spcPct val="114000"/>
              </a:lnSpc>
            </a:pPr>
            <a:r>
              <a:rPr lang="de-DE" sz="2400" dirty="0"/>
              <a:t>8:30 Uhr Arbeitsbeginn</a:t>
            </a:r>
          </a:p>
          <a:p>
            <a:pPr>
              <a:lnSpc>
                <a:spcPct val="114000"/>
              </a:lnSpc>
            </a:pPr>
            <a:r>
              <a:rPr lang="de-DE" sz="2400" dirty="0"/>
              <a:t>11:00 Uhr Fester Besprechungstermin</a:t>
            </a:r>
          </a:p>
          <a:p>
            <a:pPr>
              <a:lnSpc>
                <a:spcPct val="114000"/>
              </a:lnSpc>
            </a:pPr>
            <a:r>
              <a:rPr lang="de-DE" sz="2400" dirty="0"/>
              <a:t>12:30 Uhr Mittagspause im Büro</a:t>
            </a:r>
          </a:p>
          <a:p>
            <a:pPr>
              <a:lnSpc>
                <a:spcPct val="114000"/>
              </a:lnSpc>
            </a:pPr>
            <a:r>
              <a:rPr lang="de-DE" sz="2400" dirty="0"/>
              <a:t>17:30 Uhr Feierabend</a:t>
            </a:r>
          </a:p>
          <a:p>
            <a:pPr>
              <a:lnSpc>
                <a:spcPct val="114000"/>
              </a:lnSpc>
            </a:pPr>
            <a:r>
              <a:rPr lang="de-DE" sz="2400" dirty="0"/>
              <a:t>19:00 Uhr Abendessen</a:t>
            </a:r>
          </a:p>
          <a:p>
            <a:pPr>
              <a:lnSpc>
                <a:spcPct val="114000"/>
              </a:lnSpc>
            </a:pPr>
            <a:r>
              <a:rPr lang="de-DE" sz="2400" dirty="0"/>
              <a:t>22:00 Uhr Schlafen gehen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D20ACE32-9345-4049-AB0D-B5CEAD19F59D}"/>
              </a:ext>
            </a:extLst>
          </p:cNvPr>
          <p:cNvSpPr txBox="1">
            <a:spLocks/>
          </p:cNvSpPr>
          <p:nvPr/>
        </p:nvSpPr>
        <p:spPr>
          <a:xfrm>
            <a:off x="6237514" y="1825625"/>
            <a:ext cx="595448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10 Minuten </a:t>
            </a:r>
            <a:r>
              <a:rPr lang="de-DE" sz="2400" dirty="0" err="1">
                <a:sym typeface="Wingdings" panose="05000000000000000000" pitchFamily="2" charset="2"/>
              </a:rPr>
              <a:t>Joga</a:t>
            </a:r>
            <a:endParaRPr lang="de-DE" sz="2400" dirty="0">
              <a:sym typeface="Wingdings" panose="05000000000000000000" pitchFamily="2" charset="2"/>
            </a:endParaRPr>
          </a:p>
          <a:p>
            <a:pPr>
              <a:lnSpc>
                <a:spcPct val="114000"/>
              </a:lnSpc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Weiter entfernt parken, Rest laufen</a:t>
            </a:r>
          </a:p>
          <a:p>
            <a:pPr>
              <a:lnSpc>
                <a:spcPct val="114000"/>
              </a:lnSpc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Nach der Besprechung: Bewegungssnack</a:t>
            </a:r>
          </a:p>
          <a:p>
            <a:pPr>
              <a:lnSpc>
                <a:spcPct val="114000"/>
              </a:lnSpc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Spaziergang mit den Kolleginnen</a:t>
            </a:r>
          </a:p>
          <a:p>
            <a:pPr>
              <a:lnSpc>
                <a:spcPct val="114000"/>
              </a:lnSpc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Umweg zum Auto laufen</a:t>
            </a:r>
          </a:p>
          <a:p>
            <a:pPr>
              <a:lnSpc>
                <a:spcPct val="114000"/>
              </a:lnSpc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15 Minuten Spaziergang nach dem Essen</a:t>
            </a:r>
          </a:p>
          <a:p>
            <a:pPr marL="0" indent="0">
              <a:lnSpc>
                <a:spcPct val="114000"/>
              </a:lnSpc>
              <a:buNone/>
            </a:pPr>
            <a:endParaRPr lang="de-DE" sz="2400" b="1" dirty="0">
              <a:sym typeface="Wingdings" panose="05000000000000000000" pitchFamily="2" charset="2"/>
            </a:endParaRPr>
          </a:p>
          <a:p>
            <a:pPr marL="0" indent="0">
              <a:lnSpc>
                <a:spcPct val="114000"/>
              </a:lnSpc>
              <a:buNone/>
            </a:pPr>
            <a:r>
              <a:rPr lang="de-DE" sz="2400" b="1" dirty="0">
                <a:sym typeface="Wingdings" panose="05000000000000000000" pitchFamily="2" charset="2"/>
              </a:rPr>
              <a:t>Tinas Bilanz: 75 Minuten Bewegung</a:t>
            </a:r>
            <a:endParaRPr lang="de-DE" sz="24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956BCB4-9A83-51C2-C995-D6DDF2749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152" y="1633419"/>
            <a:ext cx="720000" cy="58698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C70B10B-5656-0F66-6B0B-9419D099D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152" y="2220407"/>
            <a:ext cx="720000" cy="58698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6690BA8-8DE3-68DF-0C68-2F2F3F526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9152" y="2763885"/>
            <a:ext cx="720000" cy="58698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32BBA56-FD78-4081-4F13-17DF984120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152" y="3300548"/>
            <a:ext cx="720000" cy="58698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8F89B01-DF4D-6870-2FA9-C52D3A3B5E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152" y="3855077"/>
            <a:ext cx="720000" cy="586988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9A3DCAF2-1642-B976-8773-6168E2FEAD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6000" y="4442065"/>
            <a:ext cx="720000" cy="586988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82DA45DA-FD7E-0A06-DAB5-B1F94FC00E9C}"/>
              </a:ext>
            </a:extLst>
          </p:cNvPr>
          <p:cNvSpPr txBox="1"/>
          <p:nvPr/>
        </p:nvSpPr>
        <p:spPr>
          <a:xfrm>
            <a:off x="2779486" y="6944989"/>
            <a:ext cx="61830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https://www.istockphoto.com/de/foto/junge-frau-tut-yoga-twist-mat-gesunden-lebensstil-gm820933744-132916955</a:t>
            </a:r>
          </a:p>
        </p:txBody>
      </p:sp>
    </p:spTree>
    <p:extLst>
      <p:ext uri="{BB962C8B-B14F-4D97-AF65-F5344CB8AC3E}">
        <p14:creationId xmlns:p14="http://schemas.microsoft.com/office/powerpoint/2010/main" val="16721056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Stethoskop mit Zwischenablage und Laptop auf dem Schreibtisch, Arzt im Krankenhaus arbeiten ein Rezept, Gesundheits- und medizinisches Konzept, Testergebnisse im Hintergrund, Vintage-Farbe. - Lizenzfrei Arbeitsstätten Stock-Foto">
            <a:extLst>
              <a:ext uri="{FF2B5EF4-FFF2-40B4-BE49-F238E27FC236}">
                <a16:creationId xmlns:a16="http://schemas.microsoft.com/office/drawing/2014/main" id="{D4CDCD88-A963-97F3-6F1E-FB3394E38F6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flipH="1">
            <a:off x="0" y="2509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8F34A34-CCDC-2E01-6059-14CE9FFBC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Weniger Gewicht, mehr Bewegung: Blutdruck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2DC6B0-0589-9F6E-4683-B430A8631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37314" cy="4351338"/>
          </a:xfrm>
        </p:spPr>
        <p:txBody>
          <a:bodyPr>
            <a:normAutofit/>
          </a:bodyPr>
          <a:lstStyle/>
          <a:p>
            <a:r>
              <a:rPr lang="de-DE" sz="2000" dirty="0"/>
              <a:t>Hoher Blutdruck </a:t>
            </a:r>
            <a:r>
              <a:rPr lang="de-DE" sz="2000" b="1" dirty="0">
                <a:solidFill>
                  <a:schemeClr val="accent5"/>
                </a:solidFill>
              </a:rPr>
              <a:t>schadet</a:t>
            </a:r>
            <a:r>
              <a:rPr lang="de-DE" sz="2000" dirty="0"/>
              <a:t> dem </a:t>
            </a:r>
            <a:r>
              <a:rPr lang="de-DE" sz="2000" b="1" dirty="0">
                <a:solidFill>
                  <a:schemeClr val="accent5"/>
                </a:solidFill>
              </a:rPr>
              <a:t>Herz</a:t>
            </a:r>
            <a:r>
              <a:rPr lang="de-DE" sz="2000" dirty="0"/>
              <a:t> &amp; </a:t>
            </a:r>
            <a:r>
              <a:rPr lang="de-DE" sz="2000" b="1" dirty="0">
                <a:solidFill>
                  <a:schemeClr val="accent5"/>
                </a:solidFill>
              </a:rPr>
              <a:t>Gehirn</a:t>
            </a:r>
            <a:r>
              <a:rPr lang="de-DE" sz="2000" dirty="0"/>
              <a:t>, den </a:t>
            </a:r>
            <a:r>
              <a:rPr lang="de-DE" sz="2000" b="1" dirty="0">
                <a:solidFill>
                  <a:schemeClr val="accent5"/>
                </a:solidFill>
              </a:rPr>
              <a:t>Nieren</a:t>
            </a:r>
            <a:r>
              <a:rPr lang="de-DE" sz="2000" dirty="0"/>
              <a:t> &amp; </a:t>
            </a:r>
            <a:r>
              <a:rPr lang="de-DE" sz="2000" b="1" dirty="0">
                <a:solidFill>
                  <a:schemeClr val="accent5"/>
                </a:solidFill>
              </a:rPr>
              <a:t>Augen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Gewichtsabnahme</a:t>
            </a:r>
            <a:r>
              <a:rPr lang="de-DE" sz="2000" dirty="0"/>
              <a:t> geht häufig mit einer </a:t>
            </a:r>
            <a:r>
              <a:rPr lang="de-DE" sz="2000" b="1" dirty="0">
                <a:solidFill>
                  <a:schemeClr val="accent5"/>
                </a:solidFill>
              </a:rPr>
              <a:t>Senkung</a:t>
            </a:r>
            <a:r>
              <a:rPr lang="de-DE" sz="2000" dirty="0"/>
              <a:t> des </a:t>
            </a:r>
            <a:r>
              <a:rPr lang="de-DE" sz="2000" b="1" dirty="0">
                <a:solidFill>
                  <a:schemeClr val="accent5"/>
                </a:solidFill>
              </a:rPr>
              <a:t>Blutdrucks</a:t>
            </a:r>
            <a:r>
              <a:rPr lang="de-DE" sz="2000" dirty="0"/>
              <a:t> einher</a:t>
            </a:r>
          </a:p>
          <a:p>
            <a:r>
              <a:rPr lang="de-DE" sz="2000" dirty="0"/>
              <a:t>Regelmäßige Bewegung macht die </a:t>
            </a:r>
            <a:r>
              <a:rPr lang="de-DE" sz="2000" b="1" dirty="0">
                <a:solidFill>
                  <a:schemeClr val="accent5"/>
                </a:solidFill>
              </a:rPr>
              <a:t>Blutgefäße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elastischer</a:t>
            </a:r>
          </a:p>
          <a:p>
            <a:r>
              <a:rPr lang="de-DE" sz="2000" dirty="0"/>
              <a:t>Bei Bluthochdruck: </a:t>
            </a:r>
            <a:r>
              <a:rPr lang="de-DE" sz="2000" b="1" dirty="0">
                <a:solidFill>
                  <a:schemeClr val="accent5"/>
                </a:solidFill>
              </a:rPr>
              <a:t>Regelmäßig</a:t>
            </a:r>
            <a:r>
              <a:rPr lang="de-DE" sz="2000" dirty="0"/>
              <a:t> selbst den </a:t>
            </a:r>
            <a:r>
              <a:rPr lang="de-DE" sz="2000" b="1" dirty="0">
                <a:solidFill>
                  <a:schemeClr val="accent5"/>
                </a:solidFill>
              </a:rPr>
              <a:t>Blutdruck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messen</a:t>
            </a:r>
            <a:r>
              <a:rPr lang="de-DE" sz="2000" dirty="0"/>
              <a:t> und Werte dokumentieren</a:t>
            </a:r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1828F06-ECAF-A5AE-A726-725EF1D6DFA2}"/>
              </a:ext>
            </a:extLst>
          </p:cNvPr>
          <p:cNvSpPr txBox="1"/>
          <p:nvPr/>
        </p:nvSpPr>
        <p:spPr>
          <a:xfrm>
            <a:off x="6932578" y="1825625"/>
            <a:ext cx="5047149" cy="3785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b="1" dirty="0"/>
              <a:t>Orientierungsgrößen*: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Oberer Wert (systolischer Blutdruck): Druck nach dem Zusammenziehen des Herzmuskels</a:t>
            </a:r>
          </a:p>
          <a:p>
            <a:r>
              <a:rPr lang="de-DE" sz="2400" b="1" dirty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de-DE" sz="2000" b="1" dirty="0">
                <a:solidFill>
                  <a:schemeClr val="accent5"/>
                </a:solidFill>
              </a:rPr>
              <a:t>Richtwert: &lt;140 </a:t>
            </a:r>
            <a:r>
              <a:rPr lang="de-DE" sz="2000" b="1" dirty="0" err="1">
                <a:solidFill>
                  <a:schemeClr val="accent5"/>
                </a:solidFill>
              </a:rPr>
              <a:t>mmHg</a:t>
            </a:r>
            <a:endParaRPr lang="de-DE" sz="2000" b="1" dirty="0">
              <a:solidFill>
                <a:schemeClr val="accent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Unterer Wert (diastolischer Blutdruck): Druck bei der Entspannung des Herzmuskels</a:t>
            </a:r>
          </a:p>
          <a:p>
            <a:r>
              <a:rPr lang="de-DE" sz="2400" b="1" dirty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de-DE" sz="2000" b="1" dirty="0">
                <a:solidFill>
                  <a:schemeClr val="accent5"/>
                </a:solidFill>
              </a:rPr>
              <a:t>Richtwert: &lt;90 </a:t>
            </a:r>
            <a:r>
              <a:rPr lang="de-DE" sz="2000" b="1" dirty="0" err="1">
                <a:solidFill>
                  <a:schemeClr val="accent5"/>
                </a:solidFill>
              </a:rPr>
              <a:t>mmHg</a:t>
            </a:r>
            <a:endParaRPr lang="de-DE" sz="2000" b="1" dirty="0">
              <a:solidFill>
                <a:schemeClr val="accent5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A755136-58CB-1BCB-DBC3-397A09BEAB30}"/>
              </a:ext>
            </a:extLst>
          </p:cNvPr>
          <p:cNvSpPr txBox="1"/>
          <p:nvPr/>
        </p:nvSpPr>
        <p:spPr>
          <a:xfrm>
            <a:off x="587827" y="6492875"/>
            <a:ext cx="11391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* Unterschiedliche Ziele je nach Alter, Begleiterkrankungen, gesundheitliche Gesamtsituation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17DC19C-9C36-6D2A-80DF-01F575D0D304}"/>
              </a:ext>
            </a:extLst>
          </p:cNvPr>
          <p:cNvSpPr txBox="1"/>
          <p:nvPr/>
        </p:nvSpPr>
        <p:spPr>
          <a:xfrm>
            <a:off x="6802877" y="68580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https://www.istockphoto.com/de/foto/stethoskop-mit-zwischenablage-und-laptop-auf-dem-schreibtisch-arzt-im-krankenhaus-gm1203587419-345984162</a:t>
            </a:r>
          </a:p>
        </p:txBody>
      </p:sp>
    </p:spTree>
    <p:extLst>
      <p:ext uri="{BB962C8B-B14F-4D97-AF65-F5344CB8AC3E}">
        <p14:creationId xmlns:p14="http://schemas.microsoft.com/office/powerpoint/2010/main" val="17833880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72C5CF46-9723-F949-51FF-CB91F1B98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0" y="0"/>
            <a:ext cx="600075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012C1E7-4836-6320-178B-6E70178E7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Blutdruck selbst messen: Darauf sollten Sie achten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C7D7B7-B3D7-06CF-67FD-7257A932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53050" cy="46672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000" b="1" dirty="0"/>
              <a:t>Tipps für die richtige Blutdruckmessung:</a:t>
            </a:r>
          </a:p>
          <a:p>
            <a:r>
              <a:rPr lang="de-DE" sz="2000" dirty="0"/>
              <a:t>Wenn möglich: Immer unter den </a:t>
            </a:r>
            <a:r>
              <a:rPr lang="de-DE" sz="2000" b="1" dirty="0">
                <a:solidFill>
                  <a:schemeClr val="accent5"/>
                </a:solidFill>
              </a:rPr>
              <a:t>gleichen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Bedingungen</a:t>
            </a:r>
          </a:p>
          <a:p>
            <a:r>
              <a:rPr lang="de-DE" sz="2000" dirty="0"/>
              <a:t>Messung am besten im </a:t>
            </a:r>
            <a:r>
              <a:rPr lang="de-DE" sz="2100" b="1" dirty="0">
                <a:solidFill>
                  <a:schemeClr val="accent5"/>
                </a:solidFill>
              </a:rPr>
              <a:t>Sitzen</a:t>
            </a:r>
          </a:p>
          <a:p>
            <a:r>
              <a:rPr lang="de-DE" sz="2000" dirty="0"/>
              <a:t>5 Minuten vorher </a:t>
            </a:r>
            <a:r>
              <a:rPr lang="de-DE" sz="2100" b="1" dirty="0">
                <a:solidFill>
                  <a:schemeClr val="accent5"/>
                </a:solidFill>
              </a:rPr>
              <a:t>entspannt</a:t>
            </a:r>
            <a:r>
              <a:rPr lang="de-DE" sz="2000" dirty="0"/>
              <a:t> hinsetzen</a:t>
            </a:r>
          </a:p>
          <a:p>
            <a:r>
              <a:rPr lang="de-DE" sz="2000" dirty="0"/>
              <a:t>Immer an der </a:t>
            </a:r>
            <a:r>
              <a:rPr lang="de-DE" sz="2100" b="1" dirty="0">
                <a:solidFill>
                  <a:schemeClr val="accent5"/>
                </a:solidFill>
              </a:rPr>
              <a:t>gleichen</a:t>
            </a:r>
            <a:r>
              <a:rPr lang="de-DE" sz="2000" dirty="0"/>
              <a:t> </a:t>
            </a:r>
            <a:r>
              <a:rPr lang="de-DE" sz="2100" b="1" dirty="0">
                <a:solidFill>
                  <a:schemeClr val="accent5"/>
                </a:solidFill>
              </a:rPr>
              <a:t>Stelle</a:t>
            </a:r>
            <a:r>
              <a:rPr lang="de-DE" sz="2000" dirty="0"/>
              <a:t> am gleichen Arm messen</a:t>
            </a:r>
          </a:p>
          <a:p>
            <a:r>
              <a:rPr lang="de-DE" sz="2000" dirty="0"/>
              <a:t>Manschette sollte sich auf </a:t>
            </a:r>
            <a:r>
              <a:rPr lang="de-DE" sz="2100" b="1" dirty="0">
                <a:solidFill>
                  <a:schemeClr val="accent5"/>
                </a:solidFill>
              </a:rPr>
              <a:t>Herzhöhe</a:t>
            </a:r>
            <a:r>
              <a:rPr lang="de-DE" sz="2000" dirty="0"/>
              <a:t> befinden</a:t>
            </a:r>
          </a:p>
          <a:p>
            <a:r>
              <a:rPr lang="de-DE" sz="2000" dirty="0"/>
              <a:t>Während der Messung </a:t>
            </a:r>
            <a:r>
              <a:rPr lang="de-DE" sz="2100" b="1" dirty="0">
                <a:solidFill>
                  <a:schemeClr val="accent5"/>
                </a:solidFill>
              </a:rPr>
              <a:t>still sitzen </a:t>
            </a:r>
            <a:r>
              <a:rPr lang="de-DE" sz="2000" dirty="0"/>
              <a:t>und nicht reden</a:t>
            </a:r>
          </a:p>
          <a:p>
            <a:r>
              <a:rPr lang="de-DE" sz="2000" dirty="0"/>
              <a:t>Nur </a:t>
            </a:r>
            <a:r>
              <a:rPr lang="de-DE" sz="2100" b="1" dirty="0">
                <a:solidFill>
                  <a:schemeClr val="accent5"/>
                </a:solidFill>
              </a:rPr>
              <a:t>geeichte</a:t>
            </a:r>
            <a:r>
              <a:rPr lang="de-DE" sz="2000" dirty="0"/>
              <a:t> </a:t>
            </a:r>
            <a:r>
              <a:rPr lang="de-DE" sz="2100" b="1" dirty="0">
                <a:solidFill>
                  <a:schemeClr val="accent5"/>
                </a:solidFill>
              </a:rPr>
              <a:t>Messgeräte</a:t>
            </a:r>
            <a:r>
              <a:rPr lang="de-DE" sz="2000" dirty="0"/>
              <a:t> verwenden</a:t>
            </a:r>
          </a:p>
          <a:p>
            <a:pPr marL="0" indent="0">
              <a:buNone/>
            </a:pPr>
            <a:endParaRPr lang="de-DE" sz="2000" b="1" dirty="0"/>
          </a:p>
          <a:p>
            <a:pPr marL="0" indent="0">
              <a:buNone/>
            </a:pPr>
            <a:r>
              <a:rPr lang="de-DE" sz="2000" b="1" dirty="0"/>
              <a:t>!24-Stunden-Blutdruckmessung liefert die zuverlässigsten Ergebnisse!</a:t>
            </a:r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9DFD953-E88A-824E-A3B8-740B57E2F779}"/>
              </a:ext>
            </a:extLst>
          </p:cNvPr>
          <p:cNvSpPr txBox="1"/>
          <p:nvPr/>
        </p:nvSpPr>
        <p:spPr>
          <a:xfrm>
            <a:off x="11143315" y="45522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2. Ebene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E8698C5-F702-3B03-759E-401AEB8F5468}"/>
              </a:ext>
            </a:extLst>
          </p:cNvPr>
          <p:cNvSpPr txBox="1"/>
          <p:nvPr/>
        </p:nvSpPr>
        <p:spPr>
          <a:xfrm>
            <a:off x="7362825" y="6903522"/>
            <a:ext cx="6115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VSB_2025-08-13_0041.jpg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1544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87D67D-3C52-E4D2-FFED-2AC682A84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Steuerung des Blutdrucks: Viele Faktoren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9DF86FC-9ECF-6807-DD0E-079C9CEE9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9404F6A-532B-98B8-B7BB-4282BCADC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113" y="1462086"/>
            <a:ext cx="6937855" cy="507841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89EE773-40D6-F307-2A39-0210E8ABFC40}"/>
              </a:ext>
            </a:extLst>
          </p:cNvPr>
          <p:cNvSpPr txBox="1"/>
          <p:nvPr/>
        </p:nvSpPr>
        <p:spPr>
          <a:xfrm>
            <a:off x="11143315" y="45522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2. Ebene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8DA1544C-E9C6-09C9-6BEB-112493740C68}"/>
              </a:ext>
            </a:extLst>
          </p:cNvPr>
          <p:cNvSpPr/>
          <p:nvPr/>
        </p:nvSpPr>
        <p:spPr>
          <a:xfrm>
            <a:off x="4254230" y="2354094"/>
            <a:ext cx="2859926" cy="43213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9A36344-B0ED-28CF-E0E5-5D046A6B36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17310" y="2254947"/>
            <a:ext cx="3355212" cy="460305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B52F391-1B4B-BDF6-F017-E5888DE30C85}"/>
              </a:ext>
            </a:extLst>
          </p:cNvPr>
          <p:cNvSpPr txBox="1"/>
          <p:nvPr/>
        </p:nvSpPr>
        <p:spPr>
          <a:xfrm>
            <a:off x="5886450" y="6905272"/>
            <a:ext cx="61150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VSB_2025-08-12_0451.jpg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6576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Pillen, Tabletten und Kapseln, Gesundheitswesen und verschreibungspflichtige Medizin Hintergrund - Lizenzfrei Medikament Stock-Foto">
            <a:extLst>
              <a:ext uri="{FF2B5EF4-FFF2-40B4-BE49-F238E27FC236}">
                <a16:creationId xmlns:a16="http://schemas.microsoft.com/office/drawing/2014/main" id="{03E64838-62C9-9D87-FFFA-7B2FD0CA29D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b="18874"/>
          <a:stretch>
            <a:fillRect/>
          </a:stretch>
        </p:blipFill>
        <p:spPr>
          <a:xfrm>
            <a:off x="-323849" y="-29443"/>
            <a:ext cx="12801600" cy="6916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AE9DF53-AF01-20D8-97DE-1098659F2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Behandlung des Blutdrucks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9545BB4-1BC7-9620-0747-1B9F22220E3F}"/>
              </a:ext>
            </a:extLst>
          </p:cNvPr>
          <p:cNvSpPr txBox="1"/>
          <p:nvPr/>
        </p:nvSpPr>
        <p:spPr>
          <a:xfrm>
            <a:off x="1126671" y="2128157"/>
            <a:ext cx="2933700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de-DE" b="1" dirty="0"/>
              <a:t>Entspannen die Blutgefäße:</a:t>
            </a:r>
          </a:p>
          <a:p>
            <a:pPr algn="r"/>
            <a:r>
              <a:rPr lang="de-DE" dirty="0"/>
              <a:t>Z.B. ACE-Hemmer, AT1 Blocker, Kalzium-Antagonisten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6956EC9-49E8-BD05-52E1-6364EFC6A061}"/>
              </a:ext>
            </a:extLst>
          </p:cNvPr>
          <p:cNvSpPr txBox="1"/>
          <p:nvPr/>
        </p:nvSpPr>
        <p:spPr>
          <a:xfrm>
            <a:off x="11143315" y="45522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2. Ebene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2218A5F-EB07-9E0E-C0B5-9CBDF004DB97}"/>
              </a:ext>
            </a:extLst>
          </p:cNvPr>
          <p:cNvSpPr txBox="1"/>
          <p:nvPr/>
        </p:nvSpPr>
        <p:spPr>
          <a:xfrm>
            <a:off x="983795" y="5945913"/>
            <a:ext cx="97658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/>
              <a:t>! Häufig werden mehrere Medikamente gleichzeitig verschrieben – bessere Wirkung bei geringerer Dosis!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DD01AD1-338C-B87E-B14D-9735ED72A5F4}"/>
              </a:ext>
            </a:extLst>
          </p:cNvPr>
          <p:cNvSpPr txBox="1"/>
          <p:nvPr/>
        </p:nvSpPr>
        <p:spPr>
          <a:xfrm>
            <a:off x="1212396" y="4031116"/>
            <a:ext cx="29337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de-DE" b="1" dirty="0"/>
              <a:t>Fördern die Entwässerung</a:t>
            </a:r>
          </a:p>
          <a:p>
            <a:pPr algn="r"/>
            <a:r>
              <a:rPr lang="de-DE" dirty="0"/>
              <a:t>Diuretika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D540043-2057-901D-7C82-2CD0BCB51C3F}"/>
              </a:ext>
            </a:extLst>
          </p:cNvPr>
          <p:cNvSpPr txBox="1"/>
          <p:nvPr/>
        </p:nvSpPr>
        <p:spPr>
          <a:xfrm>
            <a:off x="6705599" y="2220490"/>
            <a:ext cx="29337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de-DE" b="1" dirty="0"/>
              <a:t>Entlasten das Herz:</a:t>
            </a:r>
          </a:p>
          <a:p>
            <a:pPr algn="r"/>
            <a:r>
              <a:rPr lang="de-DE" dirty="0"/>
              <a:t>z.B. Beta-Blocker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13C0D39-5B09-6DAD-39C0-0C18AF072E6F}"/>
              </a:ext>
            </a:extLst>
          </p:cNvPr>
          <p:cNvSpPr txBox="1"/>
          <p:nvPr/>
        </p:nvSpPr>
        <p:spPr>
          <a:xfrm>
            <a:off x="6579056" y="4169045"/>
            <a:ext cx="29337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de-DE" b="1" dirty="0"/>
              <a:t>Beeinflussen Botenstoffe:</a:t>
            </a:r>
          </a:p>
          <a:p>
            <a:pPr algn="r"/>
            <a:r>
              <a:rPr lang="de-DE" dirty="0"/>
              <a:t>z.B. ACE-Hemmer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1266C3B-0318-DAAE-0757-0A2D2B0BF16B}"/>
              </a:ext>
            </a:extLst>
          </p:cNvPr>
          <p:cNvSpPr txBox="1"/>
          <p:nvPr/>
        </p:nvSpPr>
        <p:spPr>
          <a:xfrm>
            <a:off x="2809193" y="6937380"/>
            <a:ext cx="61150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https://www.istockphoto.com/de/foto/pillen-tabletten-und-kapseln-gesundheitswesen-und-verschreibungspflichtige-medizin-gm2224465233-640563694</a:t>
            </a:r>
          </a:p>
        </p:txBody>
      </p:sp>
    </p:spTree>
    <p:extLst>
      <p:ext uri="{BB962C8B-B14F-4D97-AF65-F5344CB8AC3E}">
        <p14:creationId xmlns:p14="http://schemas.microsoft.com/office/powerpoint/2010/main" val="20269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A4C2BAAE-6EF3-6BF7-9D53-3CFD3589C39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 flipH="1">
            <a:off x="0" y="-634008"/>
            <a:ext cx="12192000" cy="812601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8933911-4627-AC16-DFB1-2B650450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Blutdruckmedikamente: Zu beachten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E6F4EA-B55A-160D-D503-D4673C628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247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b="1" dirty="0"/>
              <a:t>Mehr als ein Blutdruckmedikament einzusetzen hat oft Vorteile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Bessere</a:t>
            </a:r>
            <a:r>
              <a:rPr lang="de-DE" sz="2000" dirty="0"/>
              <a:t>, gezielte Wirkung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Geringere</a:t>
            </a:r>
            <a:r>
              <a:rPr lang="de-DE" sz="2000" dirty="0"/>
              <a:t> Dosierung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Weniger</a:t>
            </a:r>
            <a:r>
              <a:rPr lang="de-DE" sz="2000" dirty="0"/>
              <a:t> Nebenwirkungen</a:t>
            </a:r>
          </a:p>
          <a:p>
            <a:pPr marL="0" indent="0">
              <a:buNone/>
            </a:pPr>
            <a:r>
              <a:rPr lang="de-DE" sz="2000" b="1" dirty="0"/>
              <a:t>Blutdruckmedikamente regelmäßig einnehmen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Auch</a:t>
            </a:r>
            <a:r>
              <a:rPr lang="de-DE" sz="2000" dirty="0"/>
              <a:t> wenn Sie sich wohlfühlen</a:t>
            </a:r>
          </a:p>
          <a:p>
            <a:pPr marL="0" indent="0">
              <a:buNone/>
            </a:pPr>
            <a:r>
              <a:rPr lang="de-DE" sz="2000" b="1" dirty="0"/>
              <a:t>Blutdruckmedikamente nicht einfach weglassen</a:t>
            </a:r>
          </a:p>
          <a:p>
            <a:r>
              <a:rPr lang="de-DE" sz="2000" dirty="0"/>
              <a:t>Unbedingt vorher mit </a:t>
            </a:r>
            <a:r>
              <a:rPr lang="de-DE" sz="2000" b="1" dirty="0">
                <a:solidFill>
                  <a:schemeClr val="accent5"/>
                </a:solidFill>
              </a:rPr>
              <a:t>Arzt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sprechen</a:t>
            </a:r>
          </a:p>
          <a:p>
            <a:pPr marL="0" indent="0">
              <a:buNone/>
            </a:pPr>
            <a:r>
              <a:rPr lang="de-DE" sz="2000" b="1" dirty="0"/>
              <a:t>Blutdruckmedikamente anpassen</a:t>
            </a:r>
          </a:p>
          <a:p>
            <a:r>
              <a:rPr lang="de-DE" sz="2000" dirty="0"/>
              <a:t>Bei Gewichtsabnahme, </a:t>
            </a:r>
            <a:r>
              <a:rPr lang="de-DE" sz="2000" b="1" dirty="0">
                <a:solidFill>
                  <a:schemeClr val="accent5"/>
                </a:solidFill>
              </a:rPr>
              <a:t>Anpassung</a:t>
            </a:r>
            <a:r>
              <a:rPr lang="de-DE" sz="2000" dirty="0"/>
              <a:t> der </a:t>
            </a:r>
            <a:r>
              <a:rPr lang="de-DE" sz="2000" b="1" dirty="0">
                <a:solidFill>
                  <a:schemeClr val="accent5"/>
                </a:solidFill>
              </a:rPr>
              <a:t>Dosis</a:t>
            </a:r>
            <a:r>
              <a:rPr lang="de-DE" sz="2000" dirty="0"/>
              <a:t> mit </a:t>
            </a:r>
            <a:r>
              <a:rPr lang="de-DE" sz="2000" b="1" dirty="0">
                <a:solidFill>
                  <a:schemeClr val="accent5"/>
                </a:solidFill>
              </a:rPr>
              <a:t>Behandler-Team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besprechen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1EE79A5-4FD1-86C9-8FC1-DCC70F1FF377}"/>
              </a:ext>
            </a:extLst>
          </p:cNvPr>
          <p:cNvSpPr txBox="1"/>
          <p:nvPr/>
        </p:nvSpPr>
        <p:spPr>
          <a:xfrm>
            <a:off x="11143315" y="45522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2. Ebene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E5AF8D8-F1E9-636F-2AEB-34EE66D11AB0}"/>
              </a:ext>
            </a:extLst>
          </p:cNvPr>
          <p:cNvSpPr txBox="1"/>
          <p:nvPr/>
        </p:nvSpPr>
        <p:spPr>
          <a:xfrm>
            <a:off x="5710136" y="6858000"/>
            <a:ext cx="61154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https://www.istockphoto.com/de/foto/nahaufnahme-frau-hand-einnahme-pille-mit-glas-wasser-gesundheitsversorgung-und-gm1200883735-344139005</a:t>
            </a:r>
          </a:p>
        </p:txBody>
      </p:sp>
    </p:spTree>
    <p:extLst>
      <p:ext uri="{BB962C8B-B14F-4D97-AF65-F5344CB8AC3E}">
        <p14:creationId xmlns:p14="http://schemas.microsoft.com/office/powerpoint/2010/main" val="526824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99CFC-40B4-7F18-E32C-DCBA75E81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970B8C-3BD5-1C0A-088B-BF4955680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75EE4CD-A61D-CE94-DDD4-D86517B56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695" y="2121408"/>
            <a:ext cx="3240000" cy="200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A15B73D-08BA-17BD-D06C-0C44B85D19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9320"/>
          <a:stretch>
            <a:fillRect/>
          </a:stretch>
        </p:blipFill>
        <p:spPr>
          <a:xfrm>
            <a:off x="7084695" y="4816021"/>
            <a:ext cx="3240000" cy="36558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96C33CA-55E1-04BC-FBA1-F629C6873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158" y="2158335"/>
            <a:ext cx="3240000" cy="196307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D99B9F6-6B01-C2FC-C795-3F6886E854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9546"/>
          <a:stretch>
            <a:fillRect/>
          </a:stretch>
        </p:blipFill>
        <p:spPr>
          <a:xfrm>
            <a:off x="1287158" y="4816020"/>
            <a:ext cx="3240000" cy="36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23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4E0B6E6-9907-74D2-DE3E-68E3ED499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927"/>
          <a:stretch>
            <a:fillRect/>
          </a:stretch>
        </p:blipFill>
        <p:spPr>
          <a:xfrm>
            <a:off x="7736732" y="0"/>
            <a:ext cx="4455268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88BBEB0-BB01-8A65-1736-EF4D1CACA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Wirkungen und Nebenwirkungen von Blutdruckmedikamenten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3C8846-170A-821C-4B62-171A42ED4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9684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400" b="1" dirty="0"/>
              <a:t>Zeit der Gewöhnung an normale Blutdruckwerte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Mögliche Beschwerden </a:t>
            </a:r>
            <a:r>
              <a:rPr lang="de-DE" sz="2400" dirty="0"/>
              <a:t>nach Therapiebeginn, z.B.:</a:t>
            </a:r>
          </a:p>
          <a:p>
            <a:pPr lvl="1"/>
            <a:r>
              <a:rPr lang="de-DE" sz="2000" dirty="0"/>
              <a:t>Müdigkeit</a:t>
            </a:r>
          </a:p>
          <a:p>
            <a:pPr lvl="1"/>
            <a:r>
              <a:rPr lang="de-DE" sz="2000" dirty="0"/>
              <a:t>Kreislaufprobleme</a:t>
            </a:r>
          </a:p>
          <a:p>
            <a:pPr lvl="1"/>
            <a:r>
              <a:rPr lang="de-DE" sz="2000" dirty="0"/>
              <a:t>Leistungsabfall</a:t>
            </a:r>
          </a:p>
          <a:p>
            <a:pPr marL="0" indent="0">
              <a:buNone/>
            </a:pPr>
            <a:r>
              <a:rPr lang="de-DE" sz="2400" b="1" dirty="0"/>
              <a:t>Im Allgemeinen gut verträglich</a:t>
            </a:r>
          </a:p>
          <a:p>
            <a:r>
              <a:rPr lang="de-DE" sz="2400" b="1" dirty="0">
                <a:solidFill>
                  <a:schemeClr val="accent5"/>
                </a:solidFill>
              </a:rPr>
              <a:t>Mögliche Nebenwirkungen</a:t>
            </a:r>
            <a:r>
              <a:rPr lang="de-DE" sz="2400" dirty="0"/>
              <a:t>, z.B.:</a:t>
            </a:r>
          </a:p>
          <a:p>
            <a:pPr lvl="1"/>
            <a:r>
              <a:rPr lang="de-DE" sz="2000" dirty="0"/>
              <a:t>Schwindel</a:t>
            </a:r>
          </a:p>
          <a:p>
            <a:pPr lvl="1"/>
            <a:r>
              <a:rPr lang="de-DE" sz="2000" dirty="0"/>
              <a:t>Potenzprobleme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b="1" dirty="0"/>
              <a:t>! Blutdruckmedikamente nicht einfach absetzen!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3C93581-ACCA-8C88-3174-2C0B3576DC5A}"/>
              </a:ext>
            </a:extLst>
          </p:cNvPr>
          <p:cNvSpPr txBox="1"/>
          <p:nvPr/>
        </p:nvSpPr>
        <p:spPr>
          <a:xfrm>
            <a:off x="11143315" y="45522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2. Ebene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9B53D29-5C4A-78DC-6EE7-8F68B35A287D}"/>
              </a:ext>
            </a:extLst>
          </p:cNvPr>
          <p:cNvSpPr txBox="1"/>
          <p:nvPr/>
        </p:nvSpPr>
        <p:spPr>
          <a:xfrm>
            <a:off x="8498732" y="6786969"/>
            <a:ext cx="61154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VSB_2025-08-12_1534.jpg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5288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102A6-19E1-CE58-1A4F-B75C4C4DC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9AA3186-A3A3-0568-BAE7-39B90F4EA25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8990" t="26435" b="23574"/>
          <a:stretch>
            <a:fillRect/>
          </a:stretch>
        </p:blipFill>
        <p:spPr>
          <a:xfrm>
            <a:off x="-2769139" y="1690688"/>
            <a:ext cx="15778264" cy="403187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CB3A86E-468C-639C-B243-733BFDA32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Weniger Gewicht, mehr Bewegung: Blutzucker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9977838-5651-6310-F68F-5ED1C9F9A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97929" cy="4351338"/>
          </a:xfrm>
        </p:spPr>
        <p:txBody>
          <a:bodyPr>
            <a:normAutofit/>
          </a:bodyPr>
          <a:lstStyle/>
          <a:p>
            <a:r>
              <a:rPr lang="de-DE" sz="2000" dirty="0"/>
              <a:t>Häufig </a:t>
            </a:r>
            <a:r>
              <a:rPr lang="de-DE" sz="2000" b="1" dirty="0">
                <a:solidFill>
                  <a:schemeClr val="accent5"/>
                </a:solidFill>
              </a:rPr>
              <a:t>erhöhte Blutzuckerwerte </a:t>
            </a:r>
            <a:r>
              <a:rPr lang="de-DE" sz="2000" dirty="0"/>
              <a:t>erhöhen das </a:t>
            </a:r>
            <a:r>
              <a:rPr lang="de-DE" sz="2000" b="1" dirty="0">
                <a:solidFill>
                  <a:schemeClr val="accent5"/>
                </a:solidFill>
              </a:rPr>
              <a:t>Diabetesrisiko</a:t>
            </a:r>
          </a:p>
          <a:p>
            <a:r>
              <a:rPr lang="de-DE" sz="2000" dirty="0"/>
              <a:t>Gewichtsabnahme führt häufig zu stabileren und </a:t>
            </a:r>
            <a:r>
              <a:rPr lang="de-DE" sz="2000" b="1" dirty="0">
                <a:solidFill>
                  <a:schemeClr val="accent5"/>
                </a:solidFill>
              </a:rPr>
              <a:t>besseren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Blutzuckerverläufen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Bewegung</a:t>
            </a:r>
            <a:r>
              <a:rPr lang="de-DE" sz="2000" dirty="0"/>
              <a:t> </a:t>
            </a:r>
            <a:r>
              <a:rPr lang="de-DE" sz="2000" b="1" dirty="0">
                <a:solidFill>
                  <a:schemeClr val="accent5"/>
                </a:solidFill>
              </a:rPr>
              <a:t>senkt</a:t>
            </a:r>
            <a:r>
              <a:rPr lang="de-DE" sz="2000" dirty="0"/>
              <a:t> den </a:t>
            </a:r>
            <a:r>
              <a:rPr lang="de-DE" sz="2000" b="1" dirty="0">
                <a:solidFill>
                  <a:schemeClr val="accent5"/>
                </a:solidFill>
              </a:rPr>
              <a:t>Blutzucker</a:t>
            </a:r>
          </a:p>
          <a:p>
            <a:pPr lvl="1"/>
            <a:r>
              <a:rPr lang="de-DE" sz="1600" dirty="0"/>
              <a:t>Die Muskeln brauchen bei Bewegung mehr Zucker aus dem Blut</a:t>
            </a:r>
          </a:p>
          <a:p>
            <a:r>
              <a:rPr lang="de-DE" sz="2000" dirty="0"/>
              <a:t>Gewichtsabnahme </a:t>
            </a:r>
            <a:r>
              <a:rPr lang="de-DE" sz="2000" b="1" dirty="0">
                <a:solidFill>
                  <a:schemeClr val="accent5"/>
                </a:solidFill>
              </a:rPr>
              <a:t>verbessert</a:t>
            </a:r>
            <a:r>
              <a:rPr lang="de-DE" sz="2000" dirty="0"/>
              <a:t> die </a:t>
            </a:r>
            <a:r>
              <a:rPr lang="de-DE" sz="2000" b="1" dirty="0">
                <a:solidFill>
                  <a:schemeClr val="accent5"/>
                </a:solidFill>
              </a:rPr>
              <a:t>Wirkung</a:t>
            </a:r>
            <a:r>
              <a:rPr lang="de-DE" sz="2000" dirty="0"/>
              <a:t> von </a:t>
            </a:r>
            <a:r>
              <a:rPr lang="de-DE" sz="2000" b="1" dirty="0">
                <a:solidFill>
                  <a:schemeClr val="accent5"/>
                </a:solidFill>
              </a:rPr>
              <a:t>Insulin</a:t>
            </a:r>
            <a:r>
              <a:rPr lang="de-DE" sz="2000" dirty="0"/>
              <a:t> im Körper</a:t>
            </a:r>
          </a:p>
          <a:p>
            <a:pPr lvl="1"/>
            <a:r>
              <a:rPr lang="de-DE" sz="1600" dirty="0">
                <a:sym typeface="Wingdings" panose="05000000000000000000" pitchFamily="2" charset="2"/>
              </a:rPr>
              <a:t>Bessere </a:t>
            </a:r>
            <a:r>
              <a:rPr lang="de-DE" sz="1600" dirty="0"/>
              <a:t>Blutzuckerwerte</a:t>
            </a:r>
          </a:p>
          <a:p>
            <a:endParaRPr lang="de-DE" sz="2000" dirty="0"/>
          </a:p>
          <a:p>
            <a:endParaRPr lang="de-DE" sz="2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6654AA8-ABCC-2079-FA09-B4B12333A65C}"/>
              </a:ext>
            </a:extLst>
          </p:cNvPr>
          <p:cNvSpPr txBox="1"/>
          <p:nvPr/>
        </p:nvSpPr>
        <p:spPr>
          <a:xfrm>
            <a:off x="8346331" y="1825625"/>
            <a:ext cx="3508442" cy="403187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/>
              <a:t>Orientierungsgrößen*: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HbA1c-Wert: mittlere Verzuckerung der Blutkörperchen – mittlerer Blutzucker der letzten 3 Monate</a:t>
            </a:r>
          </a:p>
          <a:p>
            <a:r>
              <a:rPr lang="de-DE" sz="2000" b="1" dirty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de-DE" b="1" dirty="0">
                <a:solidFill>
                  <a:schemeClr val="accent5"/>
                </a:solidFill>
              </a:rPr>
              <a:t>Richtwert: &lt;5,7% </a:t>
            </a:r>
            <a:r>
              <a:rPr lang="de-DE" dirty="0"/>
              <a:t>(bei Diabetesdiagnose gelten andere Richtwerte)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err="1"/>
              <a:t>Nüchternwert</a:t>
            </a:r>
            <a:r>
              <a:rPr lang="de-DE" sz="2000" dirty="0"/>
              <a:t>:  morgendlicher nüchtern gemessener Wert</a:t>
            </a:r>
          </a:p>
          <a:p>
            <a:r>
              <a:rPr lang="de-DE" sz="2000" b="1" dirty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de-DE" b="1" dirty="0">
                <a:solidFill>
                  <a:schemeClr val="accent5"/>
                </a:solidFill>
              </a:rPr>
              <a:t>Richtwert: &lt;110 mg/dl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C3A88F2-D697-C567-527E-3695E12CF4BA}"/>
              </a:ext>
            </a:extLst>
          </p:cNvPr>
          <p:cNvSpPr txBox="1"/>
          <p:nvPr/>
        </p:nvSpPr>
        <p:spPr>
          <a:xfrm>
            <a:off x="587827" y="6492875"/>
            <a:ext cx="11391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* Unterschiedliche Ziele je nach Alter, Begleiterkrankungen, gesundheitliche Gesamtsituation, Diabetesdiagnose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7DF5AB3-BDEC-1552-0318-352F77887821}"/>
              </a:ext>
            </a:extLst>
          </p:cNvPr>
          <p:cNvSpPr txBox="1"/>
          <p:nvPr/>
        </p:nvSpPr>
        <p:spPr>
          <a:xfrm>
            <a:off x="6096000" y="6947277"/>
            <a:ext cx="5848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Kurve aus </a:t>
            </a:r>
            <a:r>
              <a:rPr lang="de-DE" i="1" dirty="0" err="1">
                <a:solidFill>
                  <a:srgbClr val="FF0000"/>
                </a:solidFill>
              </a:rPr>
              <a:t>feedback</a:t>
            </a:r>
            <a:r>
              <a:rPr lang="de-DE" i="1" dirty="0">
                <a:solidFill>
                  <a:srgbClr val="FF0000"/>
                </a:solidFill>
              </a:rPr>
              <a:t> Folie 4.4 </a:t>
            </a:r>
            <a:r>
              <a:rPr lang="de-DE" i="1" dirty="0">
                <a:solidFill>
                  <a:srgbClr val="FF0000"/>
                </a:solidFill>
                <a:sym typeface="Wingdings" panose="05000000000000000000" pitchFamily="2" charset="2"/>
              </a:rPr>
              <a:t> bitte die vertikalen Striche entfernen. Die beiden horizontalen Striche sollen bleiben</a:t>
            </a:r>
            <a:endParaRPr lang="de-DE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5731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Auswahl von gesunden ungesättigten Fetten, Omega 3-Fisch, Avocado, Oliven, Nüsse und Samen. - Lizenzfrei Fett - Nährstoff Stock-Foto">
            <a:extLst>
              <a:ext uri="{FF2B5EF4-FFF2-40B4-BE49-F238E27FC236}">
                <a16:creationId xmlns:a16="http://schemas.microsoft.com/office/drawing/2014/main" id="{FACFDC24-F3F0-FF55-7E86-208E2F283C1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 flipH="1">
            <a:off x="-1013416" y="-1200597"/>
            <a:ext cx="13243560" cy="876868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A96330C-7721-13B0-9CB7-5F862512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Weniger Gewicht, mehr Bewegung: Blutfette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77F73E-D39C-B4BE-AC90-ED4DBF981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67300" cy="4351338"/>
          </a:xfrm>
        </p:spPr>
        <p:txBody>
          <a:bodyPr>
            <a:normAutofit/>
          </a:bodyPr>
          <a:lstStyle/>
          <a:p>
            <a:r>
              <a:rPr lang="de-DE" sz="1800" dirty="0"/>
              <a:t>Zu viele </a:t>
            </a:r>
            <a:r>
              <a:rPr lang="de-DE" sz="1800" b="1" dirty="0">
                <a:solidFill>
                  <a:schemeClr val="accent5"/>
                </a:solidFill>
              </a:rPr>
              <a:t>schlechte Blutfette </a:t>
            </a:r>
            <a:r>
              <a:rPr lang="de-DE" sz="1800" dirty="0"/>
              <a:t>(z. B. LDL-Cholesterin) können das </a:t>
            </a:r>
            <a:r>
              <a:rPr lang="de-DE" sz="1800" b="1" dirty="0">
                <a:solidFill>
                  <a:schemeClr val="accent5"/>
                </a:solidFill>
              </a:rPr>
              <a:t>Risiko für Herzinfarkt </a:t>
            </a:r>
            <a:r>
              <a:rPr lang="de-DE" sz="1800" dirty="0"/>
              <a:t>und Schlaganfall </a:t>
            </a:r>
            <a:r>
              <a:rPr lang="de-DE" sz="1800" b="1" dirty="0">
                <a:solidFill>
                  <a:schemeClr val="accent5"/>
                </a:solidFill>
              </a:rPr>
              <a:t>erhöhen</a:t>
            </a:r>
          </a:p>
          <a:p>
            <a:r>
              <a:rPr lang="de-DE" sz="1800" b="1" dirty="0">
                <a:solidFill>
                  <a:schemeClr val="accent5"/>
                </a:solidFill>
              </a:rPr>
              <a:t>Umstellung</a:t>
            </a:r>
            <a:r>
              <a:rPr lang="de-DE" sz="1800" dirty="0"/>
              <a:t> der </a:t>
            </a:r>
            <a:r>
              <a:rPr lang="de-DE" sz="1800" b="1" dirty="0">
                <a:solidFill>
                  <a:schemeClr val="accent5"/>
                </a:solidFill>
              </a:rPr>
              <a:t>Ernährung</a:t>
            </a:r>
            <a:r>
              <a:rPr lang="de-DE" sz="1800" dirty="0"/>
              <a:t> kann Blutfette (Cholesterin, HDL, LDL, Triglyceride) </a:t>
            </a:r>
            <a:r>
              <a:rPr lang="de-DE" sz="1800" b="1" dirty="0">
                <a:solidFill>
                  <a:schemeClr val="accent5"/>
                </a:solidFill>
              </a:rPr>
              <a:t>positiv</a:t>
            </a:r>
            <a:r>
              <a:rPr lang="de-DE" sz="1800" dirty="0"/>
              <a:t> </a:t>
            </a:r>
            <a:r>
              <a:rPr lang="de-DE" sz="1800" b="1" dirty="0">
                <a:solidFill>
                  <a:schemeClr val="accent5"/>
                </a:solidFill>
              </a:rPr>
              <a:t>beeinflussen</a:t>
            </a:r>
            <a:r>
              <a:rPr lang="de-DE" sz="1800" dirty="0"/>
              <a:t> </a:t>
            </a:r>
          </a:p>
          <a:p>
            <a:pPr lvl="1"/>
            <a:r>
              <a:rPr lang="de-DE" sz="1400" dirty="0"/>
              <a:t>Z.B. Pflanzliche Fette und Öle können das „gute“ HDL erhöhen</a:t>
            </a:r>
          </a:p>
          <a:p>
            <a:pPr lvl="1"/>
            <a:r>
              <a:rPr lang="de-DE" sz="1400" dirty="0"/>
              <a:t>Z.B. Fisch kann Triglyzeride senken</a:t>
            </a:r>
          </a:p>
          <a:p>
            <a:pPr lvl="1"/>
            <a:r>
              <a:rPr lang="de-DE" sz="1400" dirty="0"/>
              <a:t>Z.B. Vollkornprodukte und Hülsenfrüchte können das „schlechte“ LDL senken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DFE126F-A510-873B-6238-48C2619CE0C6}"/>
              </a:ext>
            </a:extLst>
          </p:cNvPr>
          <p:cNvSpPr txBox="1"/>
          <p:nvPr/>
        </p:nvSpPr>
        <p:spPr>
          <a:xfrm>
            <a:off x="6667544" y="1777955"/>
            <a:ext cx="5562600" cy="34778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dirty="0"/>
              <a:t>Orientierungsgrößen*: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Triglyzeride: Fette im Blut, die der Körper als Energiereserve speichert</a:t>
            </a:r>
          </a:p>
          <a:p>
            <a:r>
              <a:rPr lang="de-DE" sz="2000" b="1" dirty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de-DE" sz="2000" b="1" dirty="0">
                <a:solidFill>
                  <a:schemeClr val="accent5"/>
                </a:solidFill>
              </a:rPr>
              <a:t>Richtwert: &lt; 150 mg/dl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LDL: „schlechtes“ Cholesterin </a:t>
            </a:r>
            <a:r>
              <a:rPr lang="de-DE" sz="2000" dirty="0">
                <a:sym typeface="Wingdings" panose="05000000000000000000" pitchFamily="2" charset="2"/>
              </a:rPr>
              <a:t> Je höher, desto größer ist das Risiko für eine Schädigung der Blutg</a:t>
            </a:r>
            <a:r>
              <a:rPr lang="de-DE" sz="2000" dirty="0"/>
              <a:t>efäße</a:t>
            </a:r>
          </a:p>
          <a:p>
            <a:r>
              <a:rPr lang="de-DE" sz="2000" b="1" dirty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de-DE" b="1" dirty="0">
                <a:solidFill>
                  <a:schemeClr val="accent5"/>
                </a:solidFill>
              </a:rPr>
              <a:t>Richtwert: &lt;100 mg/dl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HDL: „gutes“ Cholesterin </a:t>
            </a:r>
            <a:r>
              <a:rPr lang="de-DE" sz="2000" dirty="0">
                <a:sym typeface="Wingdings" panose="05000000000000000000" pitchFamily="2" charset="2"/>
              </a:rPr>
              <a:t> Je höher, desto besser für die Blutgefäße</a:t>
            </a:r>
          </a:p>
          <a:p>
            <a:r>
              <a:rPr lang="de-DE" sz="2000" b="1" dirty="0">
                <a:solidFill>
                  <a:schemeClr val="accent5"/>
                </a:solidFill>
                <a:sym typeface="Wingdings" panose="05000000000000000000" pitchFamily="2" charset="2"/>
              </a:rPr>
              <a:t> </a:t>
            </a:r>
            <a:r>
              <a:rPr lang="de-DE" b="1" dirty="0">
                <a:solidFill>
                  <a:schemeClr val="accent5"/>
                </a:solidFill>
              </a:rPr>
              <a:t>Richtwert: &gt;40-45 mg/dl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6E29E19-75CB-FE09-AE87-3FEE8A39BA3D}"/>
              </a:ext>
            </a:extLst>
          </p:cNvPr>
          <p:cNvSpPr txBox="1"/>
          <p:nvPr/>
        </p:nvSpPr>
        <p:spPr>
          <a:xfrm>
            <a:off x="587827" y="6492875"/>
            <a:ext cx="11391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* Unterschiedliche Ziele je nach Alter, Begleiterkrankungen, gesundheitliche Gesamtsituation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091D798-9F05-A97D-C348-9BBA23E7D6BF}"/>
              </a:ext>
            </a:extLst>
          </p:cNvPr>
          <p:cNvSpPr txBox="1"/>
          <p:nvPr/>
        </p:nvSpPr>
        <p:spPr>
          <a:xfrm>
            <a:off x="4974773" y="6802714"/>
            <a:ext cx="6629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https://www.istockphoto.com/de/foto/auswahl-von-gesunden-unges%C3%A4ttigten-fetten-omega-3-fisch-avocado-oliven-n%C3%BCsse-und-samen-gm1133428350-300818649</a:t>
            </a:r>
          </a:p>
        </p:txBody>
      </p:sp>
    </p:spTree>
    <p:extLst>
      <p:ext uri="{BB962C8B-B14F-4D97-AF65-F5344CB8AC3E}">
        <p14:creationId xmlns:p14="http://schemas.microsoft.com/office/powerpoint/2010/main" val="2045613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F20C45-46AE-DAB4-5D45-641A3ED1D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Günstig für die Blutfette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724D07-A8D7-0113-CEAE-9C908E228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000" b="1" dirty="0"/>
              <a:t>Weniger tierisches Fett</a:t>
            </a:r>
          </a:p>
          <a:p>
            <a:r>
              <a:rPr lang="de-DE" sz="2000" dirty="0"/>
              <a:t>Weniger Wurst, Sahne, Butter, fette Fleischgerichte</a:t>
            </a:r>
          </a:p>
          <a:p>
            <a:r>
              <a:rPr lang="de-DE" sz="2000" b="1" dirty="0">
                <a:solidFill>
                  <a:schemeClr val="accent5"/>
                </a:solidFill>
              </a:rPr>
              <a:t>Lieber</a:t>
            </a:r>
            <a:r>
              <a:rPr lang="de-DE" sz="2000" dirty="0"/>
              <a:t>: Pflanzenöl, Nüsse, Fisch</a:t>
            </a:r>
          </a:p>
          <a:p>
            <a:pPr marL="0" indent="0">
              <a:buNone/>
            </a:pPr>
            <a:r>
              <a:rPr lang="de-DE" sz="2000" b="1" dirty="0"/>
              <a:t>Weniger Zucker und Weißmehl</a:t>
            </a:r>
          </a:p>
          <a:p>
            <a:r>
              <a:rPr lang="de-DE" sz="2000" dirty="0"/>
              <a:t>Weniger Süßigkeiten, Limonade, helle Brötchen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Besser</a:t>
            </a:r>
            <a:r>
              <a:rPr lang="de-DE" sz="2000" dirty="0"/>
              <a:t>: Vollkornbrot, Gemüse, Hülsenfrüchte</a:t>
            </a:r>
          </a:p>
          <a:p>
            <a:pPr marL="0" indent="0">
              <a:buNone/>
            </a:pPr>
            <a:r>
              <a:rPr lang="de-DE" sz="2000" b="1" dirty="0"/>
              <a:t>Mehr Ballaststoffe</a:t>
            </a:r>
          </a:p>
          <a:p>
            <a:r>
              <a:rPr lang="de-DE" sz="2000" dirty="0"/>
              <a:t>In Haferflocken, Gemüse, Obst, Vollkornprodukten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Hilft</a:t>
            </a:r>
            <a:r>
              <a:rPr lang="de-DE" sz="2000" dirty="0"/>
              <a:t>, das schlechte </a:t>
            </a:r>
            <a:r>
              <a:rPr lang="de-DE" sz="2100" b="1" dirty="0">
                <a:solidFill>
                  <a:schemeClr val="accent5"/>
                </a:solidFill>
              </a:rPr>
              <a:t>Cholesterin</a:t>
            </a:r>
            <a:r>
              <a:rPr lang="de-DE" sz="2000" dirty="0"/>
              <a:t> zu </a:t>
            </a:r>
            <a:r>
              <a:rPr lang="de-DE" sz="2100" b="1" dirty="0">
                <a:solidFill>
                  <a:schemeClr val="accent5"/>
                </a:solidFill>
              </a:rPr>
              <a:t>senken</a:t>
            </a:r>
          </a:p>
          <a:p>
            <a:pPr marL="0" indent="0">
              <a:buNone/>
            </a:pPr>
            <a:r>
              <a:rPr lang="de-DE" sz="2000" b="1" dirty="0"/>
              <a:t>Gute Fette aus Fisch und Nüssen</a:t>
            </a:r>
          </a:p>
          <a:p>
            <a:r>
              <a:rPr lang="de-DE" sz="2000" dirty="0"/>
              <a:t>Z. B. Lachs, Makrele, Walnüsse, Rapsöl</a:t>
            </a:r>
          </a:p>
          <a:p>
            <a:r>
              <a:rPr lang="de-DE" sz="2100" b="1" dirty="0">
                <a:solidFill>
                  <a:schemeClr val="accent5"/>
                </a:solidFill>
              </a:rPr>
              <a:t>Gut</a:t>
            </a:r>
            <a:r>
              <a:rPr lang="de-DE" sz="2000" dirty="0"/>
              <a:t> für </a:t>
            </a:r>
            <a:r>
              <a:rPr lang="de-DE" sz="2100" b="1" dirty="0">
                <a:solidFill>
                  <a:schemeClr val="accent5"/>
                </a:solidFill>
              </a:rPr>
              <a:t>Herz</a:t>
            </a:r>
            <a:r>
              <a:rPr lang="de-DE" sz="2000" dirty="0"/>
              <a:t> und </a:t>
            </a:r>
            <a:r>
              <a:rPr lang="de-DE" sz="2100" b="1" dirty="0">
                <a:solidFill>
                  <a:schemeClr val="accent5"/>
                </a:solidFill>
              </a:rPr>
              <a:t>Blutgefäße</a:t>
            </a:r>
          </a:p>
        </p:txBody>
      </p:sp>
      <p:pic>
        <p:nvPicPr>
          <p:cNvPr id="4" name="Grafik 3" descr="Gesunde Ernährung für eine ballaststoffreiche Ernährung - Lizenzfrei Ballaststoff Stock-Foto">
            <a:extLst>
              <a:ext uri="{FF2B5EF4-FFF2-40B4-BE49-F238E27FC236}">
                <a16:creationId xmlns:a16="http://schemas.microsoft.com/office/drawing/2014/main" id="{F30FC315-373D-2D7B-A231-8DD49158A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-52469"/>
            <a:ext cx="4602480" cy="691046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C112454-CBC4-A95E-2793-974CD10FD6C3}"/>
              </a:ext>
            </a:extLst>
          </p:cNvPr>
          <p:cNvSpPr txBox="1"/>
          <p:nvPr/>
        </p:nvSpPr>
        <p:spPr>
          <a:xfrm>
            <a:off x="7368540" y="6858000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https://www.istockphoto.com/de/foto/gesunde-ern%C3%A4hrung-f%C3%BCr-eine-ballaststoffreiche-ern%C3%A4hrung-gm907852224-250072970</a:t>
            </a:r>
          </a:p>
        </p:txBody>
      </p:sp>
    </p:spTree>
    <p:extLst>
      <p:ext uri="{BB962C8B-B14F-4D97-AF65-F5344CB8AC3E}">
        <p14:creationId xmlns:p14="http://schemas.microsoft.com/office/powerpoint/2010/main" val="29990404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50C6315-A2BD-21A8-280D-734932BA1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034" y="0"/>
            <a:ext cx="5269966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E813563-AEEA-FF2C-D755-E70A5B361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Medikamente für die Blutfettwerte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A0AADB-9BA4-749F-A102-2A8416D4A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838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b="1" dirty="0"/>
              <a:t>Statine</a:t>
            </a:r>
          </a:p>
          <a:p>
            <a:r>
              <a:rPr lang="de-DE" sz="1800" b="1" dirty="0">
                <a:solidFill>
                  <a:schemeClr val="accent5"/>
                </a:solidFill>
              </a:rPr>
              <a:t>Senken</a:t>
            </a:r>
            <a:r>
              <a:rPr lang="de-DE" sz="1800" dirty="0"/>
              <a:t> das schlechte </a:t>
            </a:r>
            <a:r>
              <a:rPr lang="de-DE" sz="1800" b="1" dirty="0">
                <a:solidFill>
                  <a:schemeClr val="accent5"/>
                </a:solidFill>
              </a:rPr>
              <a:t>LDL-Cholesterin</a:t>
            </a:r>
          </a:p>
          <a:p>
            <a:r>
              <a:rPr lang="de-DE" sz="1800" b="1" dirty="0">
                <a:solidFill>
                  <a:schemeClr val="accent5"/>
                </a:solidFill>
              </a:rPr>
              <a:t>Schützen</a:t>
            </a:r>
            <a:r>
              <a:rPr lang="de-DE" sz="1800" dirty="0"/>
              <a:t> vor Herzinfarkt &amp; Schlaganfall</a:t>
            </a:r>
          </a:p>
          <a:p>
            <a:r>
              <a:rPr lang="de-DE" sz="1800" dirty="0"/>
              <a:t>Beispiel: </a:t>
            </a:r>
            <a:r>
              <a:rPr lang="de-DE" sz="1800" dirty="0" err="1"/>
              <a:t>Simvastatin</a:t>
            </a:r>
            <a:r>
              <a:rPr lang="de-DE" sz="1800" dirty="0"/>
              <a:t>, Atorvastatin</a:t>
            </a:r>
          </a:p>
          <a:p>
            <a:pPr marL="0" indent="0">
              <a:buNone/>
            </a:pPr>
            <a:r>
              <a:rPr lang="de-DE" sz="1800" b="1" dirty="0"/>
              <a:t>Ezetimib</a:t>
            </a:r>
          </a:p>
          <a:p>
            <a:r>
              <a:rPr lang="de-DE" sz="1800" b="1" dirty="0">
                <a:solidFill>
                  <a:schemeClr val="accent5"/>
                </a:solidFill>
              </a:rPr>
              <a:t>Verhindert</a:t>
            </a:r>
            <a:r>
              <a:rPr lang="de-DE" sz="1800" dirty="0"/>
              <a:t>, dass </a:t>
            </a:r>
            <a:r>
              <a:rPr lang="de-DE" sz="1800" b="1" dirty="0">
                <a:solidFill>
                  <a:schemeClr val="accent5"/>
                </a:solidFill>
              </a:rPr>
              <a:t>Cholesterin</a:t>
            </a:r>
            <a:r>
              <a:rPr lang="de-DE" sz="1800" dirty="0"/>
              <a:t> aus dem Darm </a:t>
            </a:r>
            <a:r>
              <a:rPr lang="de-DE" sz="1800" b="1" dirty="0">
                <a:solidFill>
                  <a:schemeClr val="accent5"/>
                </a:solidFill>
              </a:rPr>
              <a:t>aufgenommen</a:t>
            </a:r>
            <a:r>
              <a:rPr lang="de-DE" sz="1800" dirty="0"/>
              <a:t> wird</a:t>
            </a:r>
          </a:p>
          <a:p>
            <a:r>
              <a:rPr lang="de-DE" sz="1800" dirty="0"/>
              <a:t>Wird </a:t>
            </a:r>
            <a:r>
              <a:rPr lang="de-DE" sz="1800" b="1" dirty="0">
                <a:solidFill>
                  <a:schemeClr val="accent5"/>
                </a:solidFill>
              </a:rPr>
              <a:t>oft</a:t>
            </a:r>
            <a:r>
              <a:rPr lang="de-DE" sz="1800" dirty="0"/>
              <a:t> </a:t>
            </a:r>
            <a:r>
              <a:rPr lang="de-DE" sz="1800" b="1" dirty="0">
                <a:solidFill>
                  <a:schemeClr val="accent5"/>
                </a:solidFill>
              </a:rPr>
              <a:t>zusätzlich</a:t>
            </a:r>
            <a:r>
              <a:rPr lang="de-DE" sz="1800" dirty="0"/>
              <a:t> zu Statinen gegeben</a:t>
            </a:r>
          </a:p>
          <a:p>
            <a:r>
              <a:rPr lang="de-DE" sz="1800" dirty="0"/>
              <a:t>Beispiel: </a:t>
            </a:r>
            <a:r>
              <a:rPr lang="de-DE" sz="1800" dirty="0" err="1"/>
              <a:t>Ezetrol</a:t>
            </a:r>
            <a:endParaRPr lang="de-DE" sz="1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2CBCFA35-95D7-6F6D-E9D0-2C53D68605B4}"/>
              </a:ext>
            </a:extLst>
          </p:cNvPr>
          <p:cNvSpPr txBox="1"/>
          <p:nvPr/>
        </p:nvSpPr>
        <p:spPr>
          <a:xfrm>
            <a:off x="11143315" y="45522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2. Ebene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D968B39-DD95-71E2-1EFA-07856B49B914}"/>
              </a:ext>
            </a:extLst>
          </p:cNvPr>
          <p:cNvSpPr txBox="1"/>
          <p:nvPr/>
        </p:nvSpPr>
        <p:spPr>
          <a:xfrm>
            <a:off x="7848600" y="6853793"/>
            <a:ext cx="3154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Bild aus </a:t>
            </a:r>
            <a:r>
              <a:rPr lang="de-DE" i="1" dirty="0" err="1">
                <a:solidFill>
                  <a:srgbClr val="FF0000"/>
                </a:solidFill>
              </a:rPr>
              <a:t>RenalAWARE</a:t>
            </a:r>
            <a:r>
              <a:rPr lang="de-DE" i="1" dirty="0">
                <a:solidFill>
                  <a:srgbClr val="FF0000"/>
                </a:solidFill>
              </a:rPr>
              <a:t> Folie 29</a:t>
            </a:r>
          </a:p>
        </p:txBody>
      </p:sp>
    </p:spTree>
    <p:extLst>
      <p:ext uri="{BB962C8B-B14F-4D97-AF65-F5344CB8AC3E}">
        <p14:creationId xmlns:p14="http://schemas.microsoft.com/office/powerpoint/2010/main" val="22010041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CF443-7AF9-454C-0C69-E0FB5D1BA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F46B9B-AAE6-3961-0B72-6582DDC40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928" y="0"/>
            <a:ext cx="10515600" cy="1325563"/>
          </a:xfrm>
        </p:spPr>
        <p:txBody>
          <a:bodyPr/>
          <a:lstStyle/>
          <a:p>
            <a:r>
              <a:rPr lang="de-DE" dirty="0"/>
              <a:t>MOVE-Challenge: Zwischenbilanz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2E71A8F-DB6A-AC90-296C-398DD83A80D6}"/>
              </a:ext>
            </a:extLst>
          </p:cNvPr>
          <p:cNvSpPr txBox="1"/>
          <p:nvPr/>
        </p:nvSpPr>
        <p:spPr>
          <a:xfrm>
            <a:off x="10015057" y="45522"/>
            <a:ext cx="2176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Arbeitsblatt-Symbol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4FD5C73-8AFE-A8E5-865F-2F27C1B7E3A0}"/>
              </a:ext>
            </a:extLst>
          </p:cNvPr>
          <p:cNvSpPr txBox="1"/>
          <p:nvPr/>
        </p:nvSpPr>
        <p:spPr>
          <a:xfrm>
            <a:off x="440871" y="1159328"/>
            <a:ext cx="11527970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de-DE" sz="2000" b="1" dirty="0">
                <a:solidFill>
                  <a:schemeClr val="accent5"/>
                </a:solidFill>
              </a:rPr>
              <a:t>Selbsteinschätzung</a:t>
            </a:r>
          </a:p>
          <a:p>
            <a:pPr marL="0" indent="0" algn="ctr">
              <a:buNone/>
            </a:pPr>
            <a:endParaRPr lang="de-DE" sz="20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de-DE" sz="1600" b="1" dirty="0"/>
              <a:t>Wie zufrieden sind Sie mit Ihrem bisherigen Gewichtsverlauf?</a:t>
            </a:r>
          </a:p>
          <a:p>
            <a:pPr marL="0" indent="0">
              <a:buNone/>
            </a:pPr>
            <a:r>
              <a:rPr lang="de-DE" sz="1600" dirty="0"/>
              <a:t>Gar nicht zufrieden ----------------------------------------------------------------------------------------------------------------------sehr zufrieden</a:t>
            </a:r>
          </a:p>
          <a:p>
            <a:pPr marL="0" indent="0">
              <a:buNone/>
            </a:pPr>
            <a:endParaRPr lang="de-DE" sz="1600" b="1" dirty="0"/>
          </a:p>
          <a:p>
            <a:r>
              <a:rPr lang="de-DE" sz="1600" b="1" dirty="0"/>
              <a:t>Wie zufrieden sind Sie mit Ihrer Ernährung?</a:t>
            </a:r>
          </a:p>
          <a:p>
            <a:r>
              <a:rPr lang="de-DE" sz="1600" dirty="0"/>
              <a:t>Gar nicht zufrieden ----------------------------------------------------------------------------------------------------------------------sehr zufrieden</a:t>
            </a:r>
            <a:endParaRPr lang="de-DE" sz="1600" b="1" dirty="0"/>
          </a:p>
          <a:p>
            <a:endParaRPr lang="de-DE" sz="1600" b="1" dirty="0"/>
          </a:p>
          <a:p>
            <a:r>
              <a:rPr lang="de-DE" sz="1600" b="1" dirty="0"/>
              <a:t>Wie zufrieden sind Sie mit Ihrer Bewegung?</a:t>
            </a:r>
          </a:p>
          <a:p>
            <a:r>
              <a:rPr lang="de-DE" sz="1600" dirty="0"/>
              <a:t>Gar nicht zufrieden ----------------------------------------------------------------------------------------------------------------------sehr zufrieden</a:t>
            </a:r>
            <a:endParaRPr lang="de-DE" sz="1600" b="1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A1EEAA5-F50F-97E1-9FD9-6B2FF15F76E3}"/>
              </a:ext>
            </a:extLst>
          </p:cNvPr>
          <p:cNvSpPr txBox="1"/>
          <p:nvPr/>
        </p:nvSpPr>
        <p:spPr>
          <a:xfrm>
            <a:off x="440871" y="3962400"/>
            <a:ext cx="11527970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de-DE" sz="2000" b="1" dirty="0">
                <a:solidFill>
                  <a:schemeClr val="accent5"/>
                </a:solidFill>
              </a:rPr>
              <a:t>Erfolge - Herausforderungen</a:t>
            </a:r>
          </a:p>
          <a:p>
            <a:pPr marL="0" indent="0" algn="ctr">
              <a:buNone/>
            </a:pPr>
            <a:endParaRPr lang="de-DE" sz="2000" b="1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de-DE" sz="1600" b="1" dirty="0"/>
              <a:t>Was lief gut? </a:t>
            </a:r>
          </a:p>
          <a:p>
            <a:pPr marL="0" indent="0">
              <a:buNone/>
            </a:pPr>
            <a:r>
              <a:rPr lang="de-DE" sz="1600" b="1" dirty="0"/>
              <a:t>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marL="0" indent="0">
              <a:buNone/>
            </a:pPr>
            <a:endParaRPr lang="de-DE" sz="1600" b="1" dirty="0"/>
          </a:p>
          <a:p>
            <a:pPr marL="0" indent="0">
              <a:buNone/>
            </a:pPr>
            <a:r>
              <a:rPr lang="de-DE" sz="1600" b="1" dirty="0"/>
              <a:t>Was lief nicht so gut?</a:t>
            </a:r>
          </a:p>
          <a:p>
            <a:r>
              <a:rPr lang="de-DE" sz="1600" b="1" dirty="0"/>
              <a:t>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marL="0" indent="0">
              <a:buNone/>
            </a:pPr>
            <a:endParaRPr lang="de-DE" sz="1600" b="1" dirty="0"/>
          </a:p>
        </p:txBody>
      </p:sp>
    </p:spTree>
    <p:extLst>
      <p:ext uri="{BB962C8B-B14F-4D97-AF65-F5344CB8AC3E}">
        <p14:creationId xmlns:p14="http://schemas.microsoft.com/office/powerpoint/2010/main" val="41114471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85549-815A-A67F-5434-0F95D59ED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Gewichtskurve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05A34-92E8-4771-916F-E1DC09396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3A5B3FA-1182-89AD-3AE8-FEEC514462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04"/>
          <a:stretch>
            <a:fillRect/>
          </a:stretch>
        </p:blipFill>
        <p:spPr>
          <a:xfrm>
            <a:off x="1551214" y="1887419"/>
            <a:ext cx="8460029" cy="482906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5DE193C-0065-2288-7769-E13D9CF1D78B}"/>
              </a:ext>
            </a:extLst>
          </p:cNvPr>
          <p:cNvSpPr txBox="1"/>
          <p:nvPr/>
        </p:nvSpPr>
        <p:spPr>
          <a:xfrm>
            <a:off x="591459" y="13719"/>
            <a:ext cx="5861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12 zeichnen</a:t>
            </a:r>
          </a:p>
        </p:txBody>
      </p:sp>
    </p:spTree>
    <p:extLst>
      <p:ext uri="{BB962C8B-B14F-4D97-AF65-F5344CB8AC3E}">
        <p14:creationId xmlns:p14="http://schemas.microsoft.com/office/powerpoint/2010/main" val="12434880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FB29C-D964-10B1-0649-62A0810B0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C73D0-880F-2C63-7707-C4E402E9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MOVE-Challenge: Meine Zufriedenheit</a:t>
            </a: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F30E38E2-5334-BF8B-ED02-A01E1889255C}"/>
              </a:ext>
            </a:extLst>
          </p:cNvPr>
          <p:cNvGraphicFramePr>
            <a:graphicFrameLocks noGrp="1"/>
          </p:cNvGraphicFramePr>
          <p:nvPr/>
        </p:nvGraphicFramePr>
        <p:xfrm>
          <a:off x="972453" y="1902959"/>
          <a:ext cx="10247094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119">
                  <a:extLst>
                    <a:ext uri="{9D8B030D-6E8A-4147-A177-3AD203B41FA5}">
                      <a16:colId xmlns:a16="http://schemas.microsoft.com/office/drawing/2014/main" val="22338120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2999995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08866198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5671152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3583582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51667834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909715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34482539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93090912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9988285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068768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257751211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82921335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17062132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4598070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6810288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297515818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18851559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63442117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876424543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499759990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65349991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395168006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045726218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3400441659"/>
                    </a:ext>
                  </a:extLst>
                </a:gridCol>
                <a:gridCol w="394119">
                  <a:extLst>
                    <a:ext uri="{9D8B030D-6E8A-4147-A177-3AD203B41FA5}">
                      <a16:colId xmlns:a16="http://schemas.microsoft.com/office/drawing/2014/main" val="1582085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20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3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8313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882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5642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98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441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696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638595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2F4DD69C-AB9D-733B-1E07-DEA077934D1F}"/>
              </a:ext>
            </a:extLst>
          </p:cNvPr>
          <p:cNvSpPr txBox="1"/>
          <p:nvPr/>
        </p:nvSpPr>
        <p:spPr>
          <a:xfrm>
            <a:off x="478972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5"/>
                </a:solidFill>
              </a:rPr>
              <a:t>0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C10365A-9B33-4EBB-074E-8C12E84EBFF4}"/>
              </a:ext>
            </a:extLst>
          </p:cNvPr>
          <p:cNvSpPr txBox="1"/>
          <p:nvPr/>
        </p:nvSpPr>
        <p:spPr>
          <a:xfrm>
            <a:off x="11152415" y="1690688"/>
            <a:ext cx="60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10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9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8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7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6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5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4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3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2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1</a:t>
            </a:r>
          </a:p>
          <a:p>
            <a:pPr algn="ctr"/>
            <a:r>
              <a:rPr lang="de-DE" sz="2400" b="1" dirty="0">
                <a:solidFill>
                  <a:schemeClr val="accent4"/>
                </a:solidFill>
              </a:rPr>
              <a:t>0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BD20F33-901C-AE26-9C61-86B0BC38D7F9}"/>
              </a:ext>
            </a:extLst>
          </p:cNvPr>
          <p:cNvSpPr txBox="1"/>
          <p:nvPr/>
        </p:nvSpPr>
        <p:spPr>
          <a:xfrm rot="16200000">
            <a:off x="-1749373" y="3522736"/>
            <a:ext cx="431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Zufriedenheit mit meinem Essverhalten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6FD61A3-51A6-5AA7-9126-2FE12E95F33B}"/>
              </a:ext>
            </a:extLst>
          </p:cNvPr>
          <p:cNvSpPr txBox="1"/>
          <p:nvPr/>
        </p:nvSpPr>
        <p:spPr>
          <a:xfrm rot="5400000">
            <a:off x="9216171" y="3583514"/>
            <a:ext cx="513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accent4"/>
                </a:solidFill>
              </a:rPr>
              <a:t>Zufriedenheit mit meinem Bewegungsverhalten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75254A-D2E3-8C3F-FAF0-4B97075855B1}"/>
              </a:ext>
            </a:extLst>
          </p:cNvPr>
          <p:cNvSpPr txBox="1"/>
          <p:nvPr/>
        </p:nvSpPr>
        <p:spPr>
          <a:xfrm>
            <a:off x="838200" y="6012412"/>
            <a:ext cx="88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Woche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ECEF92F-D78E-7519-2910-B2E4B41A3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29" y="5522303"/>
            <a:ext cx="11022299" cy="791869"/>
          </a:xfrm>
          <a:prstGeom prst="rect">
            <a:avLst/>
          </a:prstGeom>
        </p:spPr>
      </p:pic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97C826F2-3133-7500-B8FB-3B16F399FE2A}"/>
              </a:ext>
            </a:extLst>
          </p:cNvPr>
          <p:cNvSpPr/>
          <p:nvPr/>
        </p:nvSpPr>
        <p:spPr>
          <a:xfrm>
            <a:off x="963386" y="1856014"/>
            <a:ext cx="10248900" cy="2286000"/>
          </a:xfrm>
          <a:custGeom>
            <a:avLst/>
            <a:gdLst>
              <a:gd name="csX0" fmla="*/ 0 w 10248900"/>
              <a:gd name="csY0" fmla="*/ 2286000 h 2286000"/>
              <a:gd name="csX1" fmla="*/ 65314 w 10248900"/>
              <a:gd name="csY1" fmla="*/ 2231572 h 2286000"/>
              <a:gd name="csX2" fmla="*/ 130628 w 10248900"/>
              <a:gd name="csY2" fmla="*/ 2188029 h 2286000"/>
              <a:gd name="csX3" fmla="*/ 146957 w 10248900"/>
              <a:gd name="csY3" fmla="*/ 2166257 h 2286000"/>
              <a:gd name="csX4" fmla="*/ 163285 w 10248900"/>
              <a:gd name="csY4" fmla="*/ 2155372 h 2286000"/>
              <a:gd name="csX5" fmla="*/ 185057 w 10248900"/>
              <a:gd name="csY5" fmla="*/ 2139043 h 2286000"/>
              <a:gd name="csX6" fmla="*/ 206828 w 10248900"/>
              <a:gd name="csY6" fmla="*/ 2111829 h 2286000"/>
              <a:gd name="csX7" fmla="*/ 266700 w 10248900"/>
              <a:gd name="csY7" fmla="*/ 2051957 h 2286000"/>
              <a:gd name="csX8" fmla="*/ 277585 w 10248900"/>
              <a:gd name="csY8" fmla="*/ 2030186 h 2286000"/>
              <a:gd name="csX9" fmla="*/ 321128 w 10248900"/>
              <a:gd name="csY9" fmla="*/ 1986643 h 2286000"/>
              <a:gd name="csX10" fmla="*/ 342900 w 10248900"/>
              <a:gd name="csY10" fmla="*/ 1948543 h 2286000"/>
              <a:gd name="csX11" fmla="*/ 381000 w 10248900"/>
              <a:gd name="csY11" fmla="*/ 1899557 h 2286000"/>
              <a:gd name="csX12" fmla="*/ 424543 w 10248900"/>
              <a:gd name="csY12" fmla="*/ 1866900 h 2286000"/>
              <a:gd name="csX13" fmla="*/ 457200 w 10248900"/>
              <a:gd name="csY13" fmla="*/ 1845129 h 2286000"/>
              <a:gd name="csX14" fmla="*/ 555171 w 10248900"/>
              <a:gd name="csY14" fmla="*/ 1752600 h 2286000"/>
              <a:gd name="csX15" fmla="*/ 593271 w 10248900"/>
              <a:gd name="csY15" fmla="*/ 1719943 h 2286000"/>
              <a:gd name="csX16" fmla="*/ 664028 w 10248900"/>
              <a:gd name="csY16" fmla="*/ 1654629 h 2286000"/>
              <a:gd name="csX17" fmla="*/ 707571 w 10248900"/>
              <a:gd name="csY17" fmla="*/ 1621972 h 2286000"/>
              <a:gd name="csX18" fmla="*/ 734785 w 10248900"/>
              <a:gd name="csY18" fmla="*/ 1589315 h 2286000"/>
              <a:gd name="csX19" fmla="*/ 794657 w 10248900"/>
              <a:gd name="csY19" fmla="*/ 1545772 h 2286000"/>
              <a:gd name="csX20" fmla="*/ 859971 w 10248900"/>
              <a:gd name="csY20" fmla="*/ 1556657 h 2286000"/>
              <a:gd name="csX21" fmla="*/ 925285 w 10248900"/>
              <a:gd name="csY21" fmla="*/ 1611086 h 2286000"/>
              <a:gd name="csX22" fmla="*/ 952500 w 10248900"/>
              <a:gd name="csY22" fmla="*/ 1643743 h 2286000"/>
              <a:gd name="csX23" fmla="*/ 979714 w 10248900"/>
              <a:gd name="csY23" fmla="*/ 1660072 h 2286000"/>
              <a:gd name="csX24" fmla="*/ 990600 w 10248900"/>
              <a:gd name="csY24" fmla="*/ 1676400 h 2286000"/>
              <a:gd name="csX25" fmla="*/ 1001485 w 10248900"/>
              <a:gd name="csY25" fmla="*/ 1698172 h 2286000"/>
              <a:gd name="csX26" fmla="*/ 1017814 w 10248900"/>
              <a:gd name="csY26" fmla="*/ 1709057 h 2286000"/>
              <a:gd name="csX27" fmla="*/ 1045028 w 10248900"/>
              <a:gd name="csY27" fmla="*/ 1774372 h 2286000"/>
              <a:gd name="csX28" fmla="*/ 1121228 w 10248900"/>
              <a:gd name="csY28" fmla="*/ 1828800 h 2286000"/>
              <a:gd name="csX29" fmla="*/ 1153885 w 10248900"/>
              <a:gd name="csY29" fmla="*/ 1845129 h 2286000"/>
              <a:gd name="csX30" fmla="*/ 1170214 w 10248900"/>
              <a:gd name="csY30" fmla="*/ 1856015 h 2286000"/>
              <a:gd name="csX31" fmla="*/ 1208314 w 10248900"/>
              <a:gd name="csY31" fmla="*/ 1877786 h 2286000"/>
              <a:gd name="csX32" fmla="*/ 1295400 w 10248900"/>
              <a:gd name="csY32" fmla="*/ 1894115 h 2286000"/>
              <a:gd name="csX33" fmla="*/ 1643743 w 10248900"/>
              <a:gd name="csY33" fmla="*/ 1921329 h 2286000"/>
              <a:gd name="csX34" fmla="*/ 1692728 w 10248900"/>
              <a:gd name="csY34" fmla="*/ 1981200 h 2286000"/>
              <a:gd name="csX35" fmla="*/ 1719943 w 10248900"/>
              <a:gd name="csY35" fmla="*/ 2013857 h 2286000"/>
              <a:gd name="csX36" fmla="*/ 1752600 w 10248900"/>
              <a:gd name="csY36" fmla="*/ 2046515 h 2286000"/>
              <a:gd name="csX37" fmla="*/ 1779814 w 10248900"/>
              <a:gd name="csY37" fmla="*/ 2068286 h 2286000"/>
              <a:gd name="csX38" fmla="*/ 1801585 w 10248900"/>
              <a:gd name="csY38" fmla="*/ 2095500 h 2286000"/>
              <a:gd name="csX39" fmla="*/ 1839685 w 10248900"/>
              <a:gd name="csY39" fmla="*/ 2128157 h 2286000"/>
              <a:gd name="csX40" fmla="*/ 1872343 w 10248900"/>
              <a:gd name="csY40" fmla="*/ 2160815 h 2286000"/>
              <a:gd name="csX41" fmla="*/ 1894114 w 10248900"/>
              <a:gd name="csY41" fmla="*/ 2182586 h 2286000"/>
              <a:gd name="csX42" fmla="*/ 1932214 w 10248900"/>
              <a:gd name="csY42" fmla="*/ 2204357 h 2286000"/>
              <a:gd name="csX43" fmla="*/ 1959428 w 10248900"/>
              <a:gd name="csY43" fmla="*/ 2226129 h 2286000"/>
              <a:gd name="csX44" fmla="*/ 1970314 w 10248900"/>
              <a:gd name="csY44" fmla="*/ 2242457 h 2286000"/>
              <a:gd name="csX45" fmla="*/ 2002971 w 10248900"/>
              <a:gd name="csY45" fmla="*/ 2269672 h 2286000"/>
              <a:gd name="csX46" fmla="*/ 2057400 w 10248900"/>
              <a:gd name="csY46" fmla="*/ 2090057 h 2286000"/>
              <a:gd name="csX47" fmla="*/ 2073728 w 10248900"/>
              <a:gd name="csY47" fmla="*/ 2035629 h 2286000"/>
              <a:gd name="csX48" fmla="*/ 2177143 w 10248900"/>
              <a:gd name="csY48" fmla="*/ 1747157 h 2286000"/>
              <a:gd name="csX49" fmla="*/ 2193471 w 10248900"/>
              <a:gd name="csY49" fmla="*/ 1676400 h 2286000"/>
              <a:gd name="csX50" fmla="*/ 2237014 w 10248900"/>
              <a:gd name="csY50" fmla="*/ 1583872 h 2286000"/>
              <a:gd name="csX51" fmla="*/ 2264228 w 10248900"/>
              <a:gd name="csY51" fmla="*/ 1507672 h 2286000"/>
              <a:gd name="csX52" fmla="*/ 2313214 w 10248900"/>
              <a:gd name="csY52" fmla="*/ 1333500 h 2286000"/>
              <a:gd name="csX53" fmla="*/ 2351314 w 10248900"/>
              <a:gd name="csY53" fmla="*/ 1224643 h 2286000"/>
              <a:gd name="csX54" fmla="*/ 2367643 w 10248900"/>
              <a:gd name="csY54" fmla="*/ 1202872 h 2286000"/>
              <a:gd name="csX55" fmla="*/ 2378528 w 10248900"/>
              <a:gd name="csY55" fmla="*/ 1159329 h 2286000"/>
              <a:gd name="csX56" fmla="*/ 2389414 w 10248900"/>
              <a:gd name="csY56" fmla="*/ 1137557 h 2286000"/>
              <a:gd name="csX57" fmla="*/ 2394857 w 10248900"/>
              <a:gd name="csY57" fmla="*/ 1110343 h 2286000"/>
              <a:gd name="csX58" fmla="*/ 2422071 w 10248900"/>
              <a:gd name="csY58" fmla="*/ 1088572 h 2286000"/>
              <a:gd name="csX59" fmla="*/ 2487385 w 10248900"/>
              <a:gd name="csY59" fmla="*/ 1023257 h 2286000"/>
              <a:gd name="csX60" fmla="*/ 2520043 w 10248900"/>
              <a:gd name="csY60" fmla="*/ 996043 h 2286000"/>
              <a:gd name="csX61" fmla="*/ 2569028 w 10248900"/>
              <a:gd name="csY61" fmla="*/ 957943 h 2286000"/>
              <a:gd name="csX62" fmla="*/ 2601685 w 10248900"/>
              <a:gd name="csY62" fmla="*/ 947057 h 2286000"/>
              <a:gd name="csX63" fmla="*/ 2623457 w 10248900"/>
              <a:gd name="csY63" fmla="*/ 936172 h 2286000"/>
              <a:gd name="csX64" fmla="*/ 2672443 w 10248900"/>
              <a:gd name="csY64" fmla="*/ 903515 h 2286000"/>
              <a:gd name="csX65" fmla="*/ 2705100 w 10248900"/>
              <a:gd name="csY65" fmla="*/ 870857 h 2286000"/>
              <a:gd name="csX66" fmla="*/ 2743200 w 10248900"/>
              <a:gd name="csY66" fmla="*/ 838200 h 2286000"/>
              <a:gd name="csX67" fmla="*/ 2770414 w 10248900"/>
              <a:gd name="csY67" fmla="*/ 805543 h 2286000"/>
              <a:gd name="csX68" fmla="*/ 2781300 w 10248900"/>
              <a:gd name="csY68" fmla="*/ 783772 h 2286000"/>
              <a:gd name="csX69" fmla="*/ 2803071 w 10248900"/>
              <a:gd name="csY69" fmla="*/ 772886 h 2286000"/>
              <a:gd name="csX70" fmla="*/ 3064328 w 10248900"/>
              <a:gd name="csY70" fmla="*/ 794657 h 2286000"/>
              <a:gd name="csX71" fmla="*/ 3091543 w 10248900"/>
              <a:gd name="csY71" fmla="*/ 800100 h 2286000"/>
              <a:gd name="csX72" fmla="*/ 3200400 w 10248900"/>
              <a:gd name="csY72" fmla="*/ 778329 h 2286000"/>
              <a:gd name="csX73" fmla="*/ 3238500 w 10248900"/>
              <a:gd name="csY73" fmla="*/ 734786 h 2286000"/>
              <a:gd name="csX74" fmla="*/ 3271157 w 10248900"/>
              <a:gd name="csY74" fmla="*/ 702129 h 2286000"/>
              <a:gd name="csX75" fmla="*/ 3358243 w 10248900"/>
              <a:gd name="csY75" fmla="*/ 620486 h 2286000"/>
              <a:gd name="csX76" fmla="*/ 3429000 w 10248900"/>
              <a:gd name="csY76" fmla="*/ 538843 h 2286000"/>
              <a:gd name="csX77" fmla="*/ 3494314 w 10248900"/>
              <a:gd name="csY77" fmla="*/ 484415 h 2286000"/>
              <a:gd name="csX78" fmla="*/ 3543300 w 10248900"/>
              <a:gd name="csY78" fmla="*/ 440872 h 2286000"/>
              <a:gd name="csX79" fmla="*/ 3586843 w 10248900"/>
              <a:gd name="csY79" fmla="*/ 391886 h 2286000"/>
              <a:gd name="csX80" fmla="*/ 3603171 w 10248900"/>
              <a:gd name="csY80" fmla="*/ 386443 h 2286000"/>
              <a:gd name="csX81" fmla="*/ 3864428 w 10248900"/>
              <a:gd name="csY81" fmla="*/ 391886 h 2286000"/>
              <a:gd name="csX82" fmla="*/ 3907971 w 10248900"/>
              <a:gd name="csY82" fmla="*/ 402772 h 2286000"/>
              <a:gd name="csX83" fmla="*/ 3946071 w 10248900"/>
              <a:gd name="csY83" fmla="*/ 408215 h 2286000"/>
              <a:gd name="csX84" fmla="*/ 4016828 w 10248900"/>
              <a:gd name="csY84" fmla="*/ 468086 h 2286000"/>
              <a:gd name="csX85" fmla="*/ 4120243 w 10248900"/>
              <a:gd name="csY85" fmla="*/ 566057 h 2286000"/>
              <a:gd name="csX86" fmla="*/ 4191000 w 10248900"/>
              <a:gd name="csY86" fmla="*/ 664029 h 2286000"/>
              <a:gd name="csX87" fmla="*/ 4201885 w 10248900"/>
              <a:gd name="csY87" fmla="*/ 696686 h 2286000"/>
              <a:gd name="csX88" fmla="*/ 4218214 w 10248900"/>
              <a:gd name="csY88" fmla="*/ 707572 h 2286000"/>
              <a:gd name="csX89" fmla="*/ 4278085 w 10248900"/>
              <a:gd name="csY89" fmla="*/ 751115 h 2286000"/>
              <a:gd name="csX90" fmla="*/ 4316185 w 10248900"/>
              <a:gd name="csY90" fmla="*/ 767443 h 2286000"/>
              <a:gd name="csX91" fmla="*/ 4343400 w 10248900"/>
              <a:gd name="csY91" fmla="*/ 783772 h 2286000"/>
              <a:gd name="csX92" fmla="*/ 4419600 w 10248900"/>
              <a:gd name="csY92" fmla="*/ 707572 h 2286000"/>
              <a:gd name="csX93" fmla="*/ 4523014 w 10248900"/>
              <a:gd name="csY93" fmla="*/ 571500 h 2286000"/>
              <a:gd name="csX94" fmla="*/ 4561114 w 10248900"/>
              <a:gd name="csY94" fmla="*/ 538843 h 2286000"/>
              <a:gd name="csX95" fmla="*/ 4599214 w 10248900"/>
              <a:gd name="csY95" fmla="*/ 500743 h 2286000"/>
              <a:gd name="csX96" fmla="*/ 4631871 w 10248900"/>
              <a:gd name="csY96" fmla="*/ 473529 h 2286000"/>
              <a:gd name="csX97" fmla="*/ 4642757 w 10248900"/>
              <a:gd name="csY97" fmla="*/ 457200 h 2286000"/>
              <a:gd name="csX98" fmla="*/ 4680857 w 10248900"/>
              <a:gd name="csY98" fmla="*/ 440872 h 2286000"/>
              <a:gd name="csX99" fmla="*/ 4729843 w 10248900"/>
              <a:gd name="csY99" fmla="*/ 424543 h 2286000"/>
              <a:gd name="csX100" fmla="*/ 4746171 w 10248900"/>
              <a:gd name="csY100" fmla="*/ 419100 h 2286000"/>
              <a:gd name="csX101" fmla="*/ 4806043 w 10248900"/>
              <a:gd name="csY101" fmla="*/ 408215 h 2286000"/>
              <a:gd name="csX102" fmla="*/ 5116285 w 10248900"/>
              <a:gd name="csY102" fmla="*/ 419100 h 2286000"/>
              <a:gd name="csX103" fmla="*/ 5165271 w 10248900"/>
              <a:gd name="csY103" fmla="*/ 511629 h 2286000"/>
              <a:gd name="csX104" fmla="*/ 5257800 w 10248900"/>
              <a:gd name="csY104" fmla="*/ 767443 h 2286000"/>
              <a:gd name="csX105" fmla="*/ 5295900 w 10248900"/>
              <a:gd name="csY105" fmla="*/ 881743 h 2286000"/>
              <a:gd name="csX106" fmla="*/ 5328557 w 10248900"/>
              <a:gd name="csY106" fmla="*/ 957943 h 2286000"/>
              <a:gd name="csX107" fmla="*/ 5350328 w 10248900"/>
              <a:gd name="csY107" fmla="*/ 1017815 h 2286000"/>
              <a:gd name="csX108" fmla="*/ 5372100 w 10248900"/>
              <a:gd name="csY108" fmla="*/ 1061357 h 2286000"/>
              <a:gd name="csX109" fmla="*/ 5388428 w 10248900"/>
              <a:gd name="csY109" fmla="*/ 1099457 h 2286000"/>
              <a:gd name="csX110" fmla="*/ 5421085 w 10248900"/>
              <a:gd name="csY110" fmla="*/ 1159329 h 2286000"/>
              <a:gd name="csX111" fmla="*/ 5464628 w 10248900"/>
              <a:gd name="csY111" fmla="*/ 1224643 h 2286000"/>
              <a:gd name="csX112" fmla="*/ 5480957 w 10248900"/>
              <a:gd name="csY112" fmla="*/ 1273629 h 2286000"/>
              <a:gd name="csX113" fmla="*/ 5508171 w 10248900"/>
              <a:gd name="csY113" fmla="*/ 1322615 h 2286000"/>
              <a:gd name="csX114" fmla="*/ 5524500 w 10248900"/>
              <a:gd name="csY114" fmla="*/ 1333500 h 2286000"/>
              <a:gd name="csX115" fmla="*/ 5535385 w 10248900"/>
              <a:gd name="csY115" fmla="*/ 1355272 h 2286000"/>
              <a:gd name="csX116" fmla="*/ 5551714 w 10248900"/>
              <a:gd name="csY116" fmla="*/ 1371600 h 2286000"/>
              <a:gd name="csX117" fmla="*/ 5562600 w 10248900"/>
              <a:gd name="csY117" fmla="*/ 1420586 h 2286000"/>
              <a:gd name="csX118" fmla="*/ 5568043 w 10248900"/>
              <a:gd name="csY118" fmla="*/ 1567543 h 2286000"/>
              <a:gd name="csX119" fmla="*/ 5747657 w 10248900"/>
              <a:gd name="csY119" fmla="*/ 1747157 h 2286000"/>
              <a:gd name="csX120" fmla="*/ 5791200 w 10248900"/>
              <a:gd name="csY120" fmla="*/ 1785257 h 2286000"/>
              <a:gd name="csX121" fmla="*/ 5878285 w 10248900"/>
              <a:gd name="csY121" fmla="*/ 1866900 h 2286000"/>
              <a:gd name="csX122" fmla="*/ 5905500 w 10248900"/>
              <a:gd name="csY122" fmla="*/ 1877786 h 2286000"/>
              <a:gd name="csX123" fmla="*/ 5921828 w 10248900"/>
              <a:gd name="csY123" fmla="*/ 1899557 h 2286000"/>
              <a:gd name="csX124" fmla="*/ 5970814 w 10248900"/>
              <a:gd name="csY124" fmla="*/ 1845129 h 2286000"/>
              <a:gd name="csX125" fmla="*/ 6003471 w 10248900"/>
              <a:gd name="csY125" fmla="*/ 1817915 h 2286000"/>
              <a:gd name="csX126" fmla="*/ 6074228 w 10248900"/>
              <a:gd name="csY126" fmla="*/ 1730829 h 2286000"/>
              <a:gd name="csX127" fmla="*/ 6117771 w 10248900"/>
              <a:gd name="csY127" fmla="*/ 1687286 h 2286000"/>
              <a:gd name="csX128" fmla="*/ 6166757 w 10248900"/>
              <a:gd name="csY128" fmla="*/ 1632857 h 2286000"/>
              <a:gd name="csX129" fmla="*/ 6210300 w 10248900"/>
              <a:gd name="csY129" fmla="*/ 1594757 h 2286000"/>
              <a:gd name="csX130" fmla="*/ 6232071 w 10248900"/>
              <a:gd name="csY130" fmla="*/ 1567543 h 2286000"/>
              <a:gd name="csX131" fmla="*/ 6291943 w 10248900"/>
              <a:gd name="csY131" fmla="*/ 1524000 h 2286000"/>
              <a:gd name="csX132" fmla="*/ 6302828 w 10248900"/>
              <a:gd name="csY132" fmla="*/ 1507672 h 2286000"/>
              <a:gd name="csX133" fmla="*/ 6319157 w 10248900"/>
              <a:gd name="csY133" fmla="*/ 1485900 h 2286000"/>
              <a:gd name="csX134" fmla="*/ 6373585 w 10248900"/>
              <a:gd name="csY134" fmla="*/ 1344386 h 2286000"/>
              <a:gd name="csX135" fmla="*/ 6471557 w 10248900"/>
              <a:gd name="csY135" fmla="*/ 1132115 h 2286000"/>
              <a:gd name="csX136" fmla="*/ 6547757 w 10248900"/>
              <a:gd name="csY136" fmla="*/ 974272 h 2286000"/>
              <a:gd name="csX137" fmla="*/ 6585857 w 10248900"/>
              <a:gd name="csY137" fmla="*/ 919843 h 2286000"/>
              <a:gd name="csX138" fmla="*/ 6602185 w 10248900"/>
              <a:gd name="csY138" fmla="*/ 887186 h 2286000"/>
              <a:gd name="csX139" fmla="*/ 6623957 w 10248900"/>
              <a:gd name="csY139" fmla="*/ 870857 h 2286000"/>
              <a:gd name="csX140" fmla="*/ 6645728 w 10248900"/>
              <a:gd name="csY140" fmla="*/ 849086 h 2286000"/>
              <a:gd name="csX141" fmla="*/ 6683828 w 10248900"/>
              <a:gd name="csY141" fmla="*/ 821872 h 2286000"/>
              <a:gd name="csX142" fmla="*/ 6743700 w 10248900"/>
              <a:gd name="csY142" fmla="*/ 827315 h 2286000"/>
              <a:gd name="csX143" fmla="*/ 7015843 w 10248900"/>
              <a:gd name="csY143" fmla="*/ 957943 h 2286000"/>
              <a:gd name="csX144" fmla="*/ 7113814 w 10248900"/>
              <a:gd name="csY144" fmla="*/ 1028700 h 2286000"/>
              <a:gd name="csX145" fmla="*/ 7233557 w 10248900"/>
              <a:gd name="csY145" fmla="*/ 854529 h 2286000"/>
              <a:gd name="csX146" fmla="*/ 7347857 w 10248900"/>
              <a:gd name="csY146" fmla="*/ 674915 h 2286000"/>
              <a:gd name="csX147" fmla="*/ 7456714 w 10248900"/>
              <a:gd name="csY147" fmla="*/ 489857 h 2286000"/>
              <a:gd name="csX148" fmla="*/ 7500257 w 10248900"/>
              <a:gd name="csY148" fmla="*/ 424543 h 2286000"/>
              <a:gd name="csX149" fmla="*/ 7505700 w 10248900"/>
              <a:gd name="csY149" fmla="*/ 408215 h 2286000"/>
              <a:gd name="csX150" fmla="*/ 7522028 w 10248900"/>
              <a:gd name="csY150" fmla="*/ 402772 h 2286000"/>
              <a:gd name="csX151" fmla="*/ 7598228 w 10248900"/>
              <a:gd name="csY151" fmla="*/ 337457 h 2286000"/>
              <a:gd name="csX152" fmla="*/ 7652657 w 10248900"/>
              <a:gd name="csY152" fmla="*/ 283029 h 2286000"/>
              <a:gd name="csX153" fmla="*/ 7701643 w 10248900"/>
              <a:gd name="csY153" fmla="*/ 228600 h 2286000"/>
              <a:gd name="csX154" fmla="*/ 7756071 w 10248900"/>
              <a:gd name="csY154" fmla="*/ 185057 h 2286000"/>
              <a:gd name="csX155" fmla="*/ 7794171 w 10248900"/>
              <a:gd name="csY155" fmla="*/ 130629 h 2286000"/>
              <a:gd name="csX156" fmla="*/ 7859485 w 10248900"/>
              <a:gd name="csY156" fmla="*/ 70757 h 2286000"/>
              <a:gd name="csX157" fmla="*/ 7881257 w 10248900"/>
              <a:gd name="csY157" fmla="*/ 48986 h 2286000"/>
              <a:gd name="csX158" fmla="*/ 7919357 w 10248900"/>
              <a:gd name="csY158" fmla="*/ 21772 h 2286000"/>
              <a:gd name="csX159" fmla="*/ 8066314 w 10248900"/>
              <a:gd name="csY159" fmla="*/ 0 h 2286000"/>
              <a:gd name="csX160" fmla="*/ 8311243 w 10248900"/>
              <a:gd name="csY160" fmla="*/ 5443 h 2286000"/>
              <a:gd name="csX161" fmla="*/ 8322128 w 10248900"/>
              <a:gd name="csY161" fmla="*/ 27215 h 2286000"/>
              <a:gd name="csX162" fmla="*/ 8458200 w 10248900"/>
              <a:gd name="csY162" fmla="*/ 174172 h 2286000"/>
              <a:gd name="csX163" fmla="*/ 8556171 w 10248900"/>
              <a:gd name="csY163" fmla="*/ 315686 h 2286000"/>
              <a:gd name="csX164" fmla="*/ 8583385 w 10248900"/>
              <a:gd name="csY164" fmla="*/ 353786 h 2286000"/>
              <a:gd name="csX165" fmla="*/ 8599714 w 10248900"/>
              <a:gd name="csY165" fmla="*/ 386443 h 2286000"/>
              <a:gd name="csX166" fmla="*/ 8632371 w 10248900"/>
              <a:gd name="csY166" fmla="*/ 408215 h 2286000"/>
              <a:gd name="csX167" fmla="*/ 8665028 w 10248900"/>
              <a:gd name="csY167" fmla="*/ 435429 h 2286000"/>
              <a:gd name="csX168" fmla="*/ 8681357 w 10248900"/>
              <a:gd name="csY168" fmla="*/ 446315 h 2286000"/>
              <a:gd name="csX169" fmla="*/ 8746671 w 10248900"/>
              <a:gd name="csY169" fmla="*/ 522515 h 2286000"/>
              <a:gd name="csX170" fmla="*/ 8871857 w 10248900"/>
              <a:gd name="csY170" fmla="*/ 718457 h 2286000"/>
              <a:gd name="csX171" fmla="*/ 8937171 w 10248900"/>
              <a:gd name="csY171" fmla="*/ 821872 h 2286000"/>
              <a:gd name="csX172" fmla="*/ 8986157 w 10248900"/>
              <a:gd name="csY172" fmla="*/ 919843 h 2286000"/>
              <a:gd name="csX173" fmla="*/ 9144000 w 10248900"/>
              <a:gd name="csY173" fmla="*/ 1137557 h 2286000"/>
              <a:gd name="csX174" fmla="*/ 9209314 w 10248900"/>
              <a:gd name="csY174" fmla="*/ 1219200 h 2286000"/>
              <a:gd name="csX175" fmla="*/ 9345385 w 10248900"/>
              <a:gd name="csY175" fmla="*/ 1458686 h 2286000"/>
              <a:gd name="csX176" fmla="*/ 9378043 w 10248900"/>
              <a:gd name="csY176" fmla="*/ 1518557 h 2286000"/>
              <a:gd name="csX177" fmla="*/ 9399814 w 10248900"/>
              <a:gd name="csY177" fmla="*/ 1578429 h 2286000"/>
              <a:gd name="csX178" fmla="*/ 9416143 w 10248900"/>
              <a:gd name="csY178" fmla="*/ 1627415 h 2286000"/>
              <a:gd name="csX179" fmla="*/ 9432471 w 10248900"/>
              <a:gd name="csY179" fmla="*/ 1698172 h 2286000"/>
              <a:gd name="csX180" fmla="*/ 9454243 w 10248900"/>
              <a:gd name="csY180" fmla="*/ 1741715 h 2286000"/>
              <a:gd name="csX181" fmla="*/ 9459685 w 10248900"/>
              <a:gd name="csY181" fmla="*/ 1774372 h 2286000"/>
              <a:gd name="csX182" fmla="*/ 9470571 w 10248900"/>
              <a:gd name="csY182" fmla="*/ 1790700 h 2286000"/>
              <a:gd name="csX183" fmla="*/ 9486900 w 10248900"/>
              <a:gd name="csY183" fmla="*/ 1817915 h 2286000"/>
              <a:gd name="csX184" fmla="*/ 9492343 w 10248900"/>
              <a:gd name="csY184" fmla="*/ 1850572 h 2286000"/>
              <a:gd name="csX185" fmla="*/ 9497785 w 10248900"/>
              <a:gd name="csY185" fmla="*/ 1866900 h 2286000"/>
              <a:gd name="csX186" fmla="*/ 9508671 w 10248900"/>
              <a:gd name="csY186" fmla="*/ 1850572 h 2286000"/>
              <a:gd name="csX187" fmla="*/ 9622971 w 10248900"/>
              <a:gd name="csY187" fmla="*/ 1524000 h 2286000"/>
              <a:gd name="csX188" fmla="*/ 9726385 w 10248900"/>
              <a:gd name="csY188" fmla="*/ 1268186 h 2286000"/>
              <a:gd name="csX189" fmla="*/ 9802585 w 10248900"/>
              <a:gd name="csY189" fmla="*/ 1028700 h 2286000"/>
              <a:gd name="csX190" fmla="*/ 9840685 w 10248900"/>
              <a:gd name="csY190" fmla="*/ 941615 h 2286000"/>
              <a:gd name="csX191" fmla="*/ 9857014 w 10248900"/>
              <a:gd name="csY191" fmla="*/ 887186 h 2286000"/>
              <a:gd name="csX192" fmla="*/ 9873343 w 10248900"/>
              <a:gd name="csY192" fmla="*/ 843643 h 2286000"/>
              <a:gd name="csX193" fmla="*/ 9971314 w 10248900"/>
              <a:gd name="csY193" fmla="*/ 647700 h 2286000"/>
              <a:gd name="csX194" fmla="*/ 10025743 w 10248900"/>
              <a:gd name="csY194" fmla="*/ 560615 h 2286000"/>
              <a:gd name="csX195" fmla="*/ 10123714 w 10248900"/>
              <a:gd name="csY195" fmla="*/ 473529 h 2286000"/>
              <a:gd name="csX196" fmla="*/ 10140043 w 10248900"/>
              <a:gd name="csY196" fmla="*/ 462643 h 2286000"/>
              <a:gd name="csX197" fmla="*/ 10167257 w 10248900"/>
              <a:gd name="csY197" fmla="*/ 435429 h 2286000"/>
              <a:gd name="csX198" fmla="*/ 10183585 w 10248900"/>
              <a:gd name="csY198" fmla="*/ 429986 h 2286000"/>
              <a:gd name="csX199" fmla="*/ 10248900 w 10248900"/>
              <a:gd name="csY199" fmla="*/ 429986 h 2286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</a:cxnLst>
            <a:rect l="l" t="t" r="r" b="b"/>
            <a:pathLst>
              <a:path w="10248900" h="2286000">
                <a:moveTo>
                  <a:pt x="0" y="2286000"/>
                </a:moveTo>
                <a:cubicBezTo>
                  <a:pt x="57528" y="2251484"/>
                  <a:pt x="-5585" y="2292343"/>
                  <a:pt x="65314" y="2231572"/>
                </a:cubicBezTo>
                <a:cubicBezTo>
                  <a:pt x="86077" y="2213775"/>
                  <a:pt x="107617" y="2201835"/>
                  <a:pt x="130628" y="2188029"/>
                </a:cubicBezTo>
                <a:cubicBezTo>
                  <a:pt x="136071" y="2180772"/>
                  <a:pt x="140542" y="2172672"/>
                  <a:pt x="146957" y="2166257"/>
                </a:cubicBezTo>
                <a:cubicBezTo>
                  <a:pt x="151582" y="2161632"/>
                  <a:pt x="157962" y="2159174"/>
                  <a:pt x="163285" y="2155372"/>
                </a:cubicBezTo>
                <a:cubicBezTo>
                  <a:pt x="170667" y="2150099"/>
                  <a:pt x="178642" y="2145458"/>
                  <a:pt x="185057" y="2139043"/>
                </a:cubicBezTo>
                <a:cubicBezTo>
                  <a:pt x="193271" y="2130829"/>
                  <a:pt x="198883" y="2120304"/>
                  <a:pt x="206828" y="2111829"/>
                </a:cubicBezTo>
                <a:cubicBezTo>
                  <a:pt x="226131" y="2091239"/>
                  <a:pt x="266700" y="2051957"/>
                  <a:pt x="266700" y="2051957"/>
                </a:cubicBezTo>
                <a:cubicBezTo>
                  <a:pt x="270328" y="2044700"/>
                  <a:pt x="272391" y="2036419"/>
                  <a:pt x="277585" y="2030186"/>
                </a:cubicBezTo>
                <a:cubicBezTo>
                  <a:pt x="290726" y="2014417"/>
                  <a:pt x="321128" y="1986643"/>
                  <a:pt x="321128" y="1986643"/>
                </a:cubicBezTo>
                <a:cubicBezTo>
                  <a:pt x="329939" y="1951402"/>
                  <a:pt x="319737" y="1976338"/>
                  <a:pt x="342900" y="1948543"/>
                </a:cubicBezTo>
                <a:cubicBezTo>
                  <a:pt x="356143" y="1932651"/>
                  <a:pt x="364451" y="1911969"/>
                  <a:pt x="381000" y="1899557"/>
                </a:cubicBezTo>
                <a:cubicBezTo>
                  <a:pt x="395514" y="1888671"/>
                  <a:pt x="409447" y="1876964"/>
                  <a:pt x="424543" y="1866900"/>
                </a:cubicBezTo>
                <a:cubicBezTo>
                  <a:pt x="435429" y="1859643"/>
                  <a:pt x="447354" y="1853744"/>
                  <a:pt x="457200" y="1845129"/>
                </a:cubicBezTo>
                <a:cubicBezTo>
                  <a:pt x="491005" y="1815549"/>
                  <a:pt x="522113" y="1783013"/>
                  <a:pt x="555171" y="1752600"/>
                </a:cubicBezTo>
                <a:cubicBezTo>
                  <a:pt x="567481" y="1741275"/>
                  <a:pt x="581443" y="1731771"/>
                  <a:pt x="593271" y="1719943"/>
                </a:cubicBezTo>
                <a:cubicBezTo>
                  <a:pt x="680646" y="1632568"/>
                  <a:pt x="586603" y="1724312"/>
                  <a:pt x="664028" y="1654629"/>
                </a:cubicBezTo>
                <a:cubicBezTo>
                  <a:pt x="698414" y="1623682"/>
                  <a:pt x="671184" y="1640165"/>
                  <a:pt x="707571" y="1621972"/>
                </a:cubicBezTo>
                <a:cubicBezTo>
                  <a:pt x="716642" y="1611086"/>
                  <a:pt x="724121" y="1598646"/>
                  <a:pt x="734785" y="1589315"/>
                </a:cubicBezTo>
                <a:cubicBezTo>
                  <a:pt x="753356" y="1573065"/>
                  <a:pt x="794657" y="1545772"/>
                  <a:pt x="794657" y="1545772"/>
                </a:cubicBezTo>
                <a:cubicBezTo>
                  <a:pt x="816205" y="1513449"/>
                  <a:pt x="801519" y="1523777"/>
                  <a:pt x="859971" y="1556657"/>
                </a:cubicBezTo>
                <a:cubicBezTo>
                  <a:pt x="890346" y="1573743"/>
                  <a:pt x="901134" y="1584740"/>
                  <a:pt x="925285" y="1611086"/>
                </a:cubicBezTo>
                <a:cubicBezTo>
                  <a:pt x="934860" y="1621532"/>
                  <a:pt x="941967" y="1634264"/>
                  <a:pt x="952500" y="1643743"/>
                </a:cubicBezTo>
                <a:cubicBezTo>
                  <a:pt x="960363" y="1650820"/>
                  <a:pt x="970643" y="1654629"/>
                  <a:pt x="979714" y="1660072"/>
                </a:cubicBezTo>
                <a:cubicBezTo>
                  <a:pt x="983343" y="1665515"/>
                  <a:pt x="987355" y="1670720"/>
                  <a:pt x="990600" y="1676400"/>
                </a:cubicBezTo>
                <a:cubicBezTo>
                  <a:pt x="994626" y="1683445"/>
                  <a:pt x="996291" y="1691939"/>
                  <a:pt x="1001485" y="1698172"/>
                </a:cubicBezTo>
                <a:cubicBezTo>
                  <a:pt x="1005673" y="1703197"/>
                  <a:pt x="1012371" y="1705429"/>
                  <a:pt x="1017814" y="1709057"/>
                </a:cubicBezTo>
                <a:cubicBezTo>
                  <a:pt x="1022871" y="1724229"/>
                  <a:pt x="1033832" y="1762243"/>
                  <a:pt x="1045028" y="1774372"/>
                </a:cubicBezTo>
                <a:cubicBezTo>
                  <a:pt x="1060881" y="1791546"/>
                  <a:pt x="1097490" y="1815852"/>
                  <a:pt x="1121228" y="1828800"/>
                </a:cubicBezTo>
                <a:cubicBezTo>
                  <a:pt x="1131913" y="1834628"/>
                  <a:pt x="1143246" y="1839218"/>
                  <a:pt x="1153885" y="1845129"/>
                </a:cubicBezTo>
                <a:cubicBezTo>
                  <a:pt x="1159603" y="1848306"/>
                  <a:pt x="1164534" y="1852769"/>
                  <a:pt x="1170214" y="1856015"/>
                </a:cubicBezTo>
                <a:cubicBezTo>
                  <a:pt x="1218554" y="1883637"/>
                  <a:pt x="1168530" y="1851263"/>
                  <a:pt x="1208314" y="1877786"/>
                </a:cubicBezTo>
                <a:cubicBezTo>
                  <a:pt x="1232280" y="1925715"/>
                  <a:pt x="1205799" y="1889520"/>
                  <a:pt x="1295400" y="1894115"/>
                </a:cubicBezTo>
                <a:cubicBezTo>
                  <a:pt x="1411715" y="1900080"/>
                  <a:pt x="1527629" y="1912258"/>
                  <a:pt x="1643743" y="1921329"/>
                </a:cubicBezTo>
                <a:lnTo>
                  <a:pt x="1692728" y="1981200"/>
                </a:lnTo>
                <a:cubicBezTo>
                  <a:pt x="1701736" y="1992138"/>
                  <a:pt x="1709923" y="2003837"/>
                  <a:pt x="1719943" y="2013857"/>
                </a:cubicBezTo>
                <a:cubicBezTo>
                  <a:pt x="1730829" y="2024743"/>
                  <a:pt x="1741209" y="2036159"/>
                  <a:pt x="1752600" y="2046515"/>
                </a:cubicBezTo>
                <a:cubicBezTo>
                  <a:pt x="1761196" y="2054329"/>
                  <a:pt x="1771600" y="2060072"/>
                  <a:pt x="1779814" y="2068286"/>
                </a:cubicBezTo>
                <a:cubicBezTo>
                  <a:pt x="1788028" y="2076500"/>
                  <a:pt x="1793867" y="2086817"/>
                  <a:pt x="1801585" y="2095500"/>
                </a:cubicBezTo>
                <a:cubicBezTo>
                  <a:pt x="1820783" y="2117098"/>
                  <a:pt x="1819405" y="2114638"/>
                  <a:pt x="1839685" y="2128157"/>
                </a:cubicBezTo>
                <a:cubicBezTo>
                  <a:pt x="1860005" y="2168798"/>
                  <a:pt x="1837508" y="2134689"/>
                  <a:pt x="1872343" y="2160815"/>
                </a:cubicBezTo>
                <a:cubicBezTo>
                  <a:pt x="1880553" y="2166973"/>
                  <a:pt x="1886390" y="2175828"/>
                  <a:pt x="1894114" y="2182586"/>
                </a:cubicBezTo>
                <a:cubicBezTo>
                  <a:pt x="1914393" y="2200331"/>
                  <a:pt x="1911125" y="2197329"/>
                  <a:pt x="1932214" y="2204357"/>
                </a:cubicBezTo>
                <a:cubicBezTo>
                  <a:pt x="1941285" y="2211614"/>
                  <a:pt x="1951213" y="2217914"/>
                  <a:pt x="1959428" y="2226129"/>
                </a:cubicBezTo>
                <a:cubicBezTo>
                  <a:pt x="1964053" y="2230754"/>
                  <a:pt x="1966126" y="2237432"/>
                  <a:pt x="1970314" y="2242457"/>
                </a:cubicBezTo>
                <a:cubicBezTo>
                  <a:pt x="1983411" y="2258173"/>
                  <a:pt x="1986916" y="2258968"/>
                  <a:pt x="2002971" y="2269672"/>
                </a:cubicBezTo>
                <a:cubicBezTo>
                  <a:pt x="2065631" y="2050361"/>
                  <a:pt x="2009372" y="2241002"/>
                  <a:pt x="2057400" y="2090057"/>
                </a:cubicBezTo>
                <a:cubicBezTo>
                  <a:pt x="2063143" y="2072007"/>
                  <a:pt x="2067483" y="2053511"/>
                  <a:pt x="2073728" y="2035629"/>
                </a:cubicBezTo>
                <a:cubicBezTo>
                  <a:pt x="2107405" y="1939190"/>
                  <a:pt x="2154174" y="1846691"/>
                  <a:pt x="2177143" y="1747157"/>
                </a:cubicBezTo>
                <a:cubicBezTo>
                  <a:pt x="2182586" y="1723571"/>
                  <a:pt x="2186821" y="1699674"/>
                  <a:pt x="2193471" y="1676400"/>
                </a:cubicBezTo>
                <a:cubicBezTo>
                  <a:pt x="2212477" y="1609879"/>
                  <a:pt x="2206950" y="1653020"/>
                  <a:pt x="2237014" y="1583872"/>
                </a:cubicBezTo>
                <a:cubicBezTo>
                  <a:pt x="2247768" y="1559137"/>
                  <a:pt x="2256375" y="1533475"/>
                  <a:pt x="2264228" y="1507672"/>
                </a:cubicBezTo>
                <a:cubicBezTo>
                  <a:pt x="2281788" y="1449975"/>
                  <a:pt x="2296476" y="1391441"/>
                  <a:pt x="2313214" y="1333500"/>
                </a:cubicBezTo>
                <a:cubicBezTo>
                  <a:pt x="2321407" y="1305141"/>
                  <a:pt x="2335142" y="1254290"/>
                  <a:pt x="2351314" y="1224643"/>
                </a:cubicBezTo>
                <a:cubicBezTo>
                  <a:pt x="2355658" y="1216679"/>
                  <a:pt x="2362200" y="1210129"/>
                  <a:pt x="2367643" y="1202872"/>
                </a:cubicBezTo>
                <a:cubicBezTo>
                  <a:pt x="2371271" y="1188358"/>
                  <a:pt x="2373797" y="1173522"/>
                  <a:pt x="2378528" y="1159329"/>
                </a:cubicBezTo>
                <a:cubicBezTo>
                  <a:pt x="2381094" y="1151631"/>
                  <a:pt x="2386848" y="1145255"/>
                  <a:pt x="2389414" y="1137557"/>
                </a:cubicBezTo>
                <a:cubicBezTo>
                  <a:pt x="2392339" y="1128781"/>
                  <a:pt x="2389725" y="1118040"/>
                  <a:pt x="2394857" y="1110343"/>
                </a:cubicBezTo>
                <a:cubicBezTo>
                  <a:pt x="2401301" y="1100677"/>
                  <a:pt x="2413612" y="1096534"/>
                  <a:pt x="2422071" y="1088572"/>
                </a:cubicBezTo>
                <a:cubicBezTo>
                  <a:pt x="2444492" y="1067470"/>
                  <a:pt x="2463731" y="1042968"/>
                  <a:pt x="2487385" y="1023257"/>
                </a:cubicBezTo>
                <a:cubicBezTo>
                  <a:pt x="2498271" y="1014186"/>
                  <a:pt x="2509452" y="1005457"/>
                  <a:pt x="2520043" y="996043"/>
                </a:cubicBezTo>
                <a:cubicBezTo>
                  <a:pt x="2543083" y="975564"/>
                  <a:pt x="2534283" y="975316"/>
                  <a:pt x="2569028" y="957943"/>
                </a:cubicBezTo>
                <a:cubicBezTo>
                  <a:pt x="2579291" y="952811"/>
                  <a:pt x="2591031" y="951318"/>
                  <a:pt x="2601685" y="947057"/>
                </a:cubicBezTo>
                <a:cubicBezTo>
                  <a:pt x="2609218" y="944044"/>
                  <a:pt x="2616200" y="939800"/>
                  <a:pt x="2623457" y="936172"/>
                </a:cubicBezTo>
                <a:cubicBezTo>
                  <a:pt x="2698450" y="861176"/>
                  <a:pt x="2591609" y="962303"/>
                  <a:pt x="2672443" y="903515"/>
                </a:cubicBezTo>
                <a:cubicBezTo>
                  <a:pt x="2684893" y="894460"/>
                  <a:pt x="2693788" y="881299"/>
                  <a:pt x="2705100" y="870857"/>
                </a:cubicBezTo>
                <a:cubicBezTo>
                  <a:pt x="2717391" y="859511"/>
                  <a:pt x="2731372" y="850028"/>
                  <a:pt x="2743200" y="838200"/>
                </a:cubicBezTo>
                <a:cubicBezTo>
                  <a:pt x="2753220" y="828180"/>
                  <a:pt x="2762288" y="817151"/>
                  <a:pt x="2770414" y="805543"/>
                </a:cubicBezTo>
                <a:cubicBezTo>
                  <a:pt x="2775067" y="798896"/>
                  <a:pt x="2775563" y="789509"/>
                  <a:pt x="2781300" y="783772"/>
                </a:cubicBezTo>
                <a:cubicBezTo>
                  <a:pt x="2787037" y="778035"/>
                  <a:pt x="2795814" y="776515"/>
                  <a:pt x="2803071" y="772886"/>
                </a:cubicBezTo>
                <a:cubicBezTo>
                  <a:pt x="2873205" y="778018"/>
                  <a:pt x="2980914" y="780756"/>
                  <a:pt x="3064328" y="794657"/>
                </a:cubicBezTo>
                <a:cubicBezTo>
                  <a:pt x="3073453" y="796178"/>
                  <a:pt x="3082471" y="798286"/>
                  <a:pt x="3091543" y="800100"/>
                </a:cubicBezTo>
                <a:cubicBezTo>
                  <a:pt x="3127829" y="792843"/>
                  <a:pt x="3166585" y="793358"/>
                  <a:pt x="3200400" y="778329"/>
                </a:cubicBezTo>
                <a:cubicBezTo>
                  <a:pt x="3218024" y="770496"/>
                  <a:pt x="3225377" y="748919"/>
                  <a:pt x="3238500" y="734786"/>
                </a:cubicBezTo>
                <a:cubicBezTo>
                  <a:pt x="3248975" y="723505"/>
                  <a:pt x="3259845" y="712571"/>
                  <a:pt x="3271157" y="702129"/>
                </a:cubicBezTo>
                <a:cubicBezTo>
                  <a:pt x="3324785" y="652626"/>
                  <a:pt x="3300197" y="683809"/>
                  <a:pt x="3358243" y="620486"/>
                </a:cubicBezTo>
                <a:cubicBezTo>
                  <a:pt x="3382578" y="593939"/>
                  <a:pt x="3403535" y="564308"/>
                  <a:pt x="3429000" y="538843"/>
                </a:cubicBezTo>
                <a:cubicBezTo>
                  <a:pt x="3449039" y="518804"/>
                  <a:pt x="3473677" y="503838"/>
                  <a:pt x="3494314" y="484415"/>
                </a:cubicBezTo>
                <a:cubicBezTo>
                  <a:pt x="3545735" y="436018"/>
                  <a:pt x="3497967" y="463537"/>
                  <a:pt x="3543300" y="440872"/>
                </a:cubicBezTo>
                <a:cubicBezTo>
                  <a:pt x="3561163" y="414077"/>
                  <a:pt x="3560804" y="406766"/>
                  <a:pt x="3586843" y="391886"/>
                </a:cubicBezTo>
                <a:cubicBezTo>
                  <a:pt x="3591824" y="389040"/>
                  <a:pt x="3597728" y="388257"/>
                  <a:pt x="3603171" y="386443"/>
                </a:cubicBezTo>
                <a:cubicBezTo>
                  <a:pt x="3690257" y="388257"/>
                  <a:pt x="3777448" y="387226"/>
                  <a:pt x="3864428" y="391886"/>
                </a:cubicBezTo>
                <a:cubicBezTo>
                  <a:pt x="3879368" y="392686"/>
                  <a:pt x="3893300" y="399838"/>
                  <a:pt x="3907971" y="402772"/>
                </a:cubicBezTo>
                <a:cubicBezTo>
                  <a:pt x="3920551" y="405288"/>
                  <a:pt x="3933371" y="406401"/>
                  <a:pt x="3946071" y="408215"/>
                </a:cubicBezTo>
                <a:cubicBezTo>
                  <a:pt x="3987931" y="422166"/>
                  <a:pt x="3953026" y="407828"/>
                  <a:pt x="4016828" y="468086"/>
                </a:cubicBezTo>
                <a:cubicBezTo>
                  <a:pt x="4041472" y="491361"/>
                  <a:pt x="4105474" y="541441"/>
                  <a:pt x="4120243" y="566057"/>
                </a:cubicBezTo>
                <a:cubicBezTo>
                  <a:pt x="4162823" y="637024"/>
                  <a:pt x="4138967" y="604563"/>
                  <a:pt x="4191000" y="664029"/>
                </a:cubicBezTo>
                <a:cubicBezTo>
                  <a:pt x="4194628" y="674915"/>
                  <a:pt x="4195804" y="686956"/>
                  <a:pt x="4201885" y="696686"/>
                </a:cubicBezTo>
                <a:cubicBezTo>
                  <a:pt x="4205352" y="702233"/>
                  <a:pt x="4213188" y="703384"/>
                  <a:pt x="4218214" y="707572"/>
                </a:cubicBezTo>
                <a:cubicBezTo>
                  <a:pt x="4255558" y="738691"/>
                  <a:pt x="4208199" y="713842"/>
                  <a:pt x="4278085" y="751115"/>
                </a:cubicBezTo>
                <a:cubicBezTo>
                  <a:pt x="4290277" y="757617"/>
                  <a:pt x="4303827" y="761264"/>
                  <a:pt x="4316185" y="767443"/>
                </a:cubicBezTo>
                <a:cubicBezTo>
                  <a:pt x="4325647" y="772174"/>
                  <a:pt x="4334328" y="778329"/>
                  <a:pt x="4343400" y="783772"/>
                </a:cubicBezTo>
                <a:cubicBezTo>
                  <a:pt x="4368800" y="758372"/>
                  <a:pt x="4396397" y="734994"/>
                  <a:pt x="4419600" y="707572"/>
                </a:cubicBezTo>
                <a:cubicBezTo>
                  <a:pt x="4456399" y="664082"/>
                  <a:pt x="4479759" y="608575"/>
                  <a:pt x="4523014" y="571500"/>
                </a:cubicBezTo>
                <a:cubicBezTo>
                  <a:pt x="4535714" y="560614"/>
                  <a:pt x="4548857" y="550225"/>
                  <a:pt x="4561114" y="538843"/>
                </a:cubicBezTo>
                <a:cubicBezTo>
                  <a:pt x="4574275" y="526622"/>
                  <a:pt x="4586017" y="512925"/>
                  <a:pt x="4599214" y="500743"/>
                </a:cubicBezTo>
                <a:cubicBezTo>
                  <a:pt x="4609626" y="491132"/>
                  <a:pt x="4621851" y="483549"/>
                  <a:pt x="4631871" y="473529"/>
                </a:cubicBezTo>
                <a:cubicBezTo>
                  <a:pt x="4636497" y="468903"/>
                  <a:pt x="4637314" y="460829"/>
                  <a:pt x="4642757" y="457200"/>
                </a:cubicBezTo>
                <a:cubicBezTo>
                  <a:pt x="4654254" y="449536"/>
                  <a:pt x="4667920" y="445723"/>
                  <a:pt x="4680857" y="440872"/>
                </a:cubicBezTo>
                <a:cubicBezTo>
                  <a:pt x="4696973" y="434829"/>
                  <a:pt x="4713514" y="429986"/>
                  <a:pt x="4729843" y="424543"/>
                </a:cubicBezTo>
                <a:cubicBezTo>
                  <a:pt x="4735286" y="422729"/>
                  <a:pt x="4740526" y="420126"/>
                  <a:pt x="4746171" y="419100"/>
                </a:cubicBezTo>
                <a:lnTo>
                  <a:pt x="4806043" y="408215"/>
                </a:lnTo>
                <a:cubicBezTo>
                  <a:pt x="4909457" y="411843"/>
                  <a:pt x="5016846" y="390474"/>
                  <a:pt x="5116285" y="419100"/>
                </a:cubicBezTo>
                <a:cubicBezTo>
                  <a:pt x="5149822" y="428754"/>
                  <a:pt x="5152136" y="479297"/>
                  <a:pt x="5165271" y="511629"/>
                </a:cubicBezTo>
                <a:cubicBezTo>
                  <a:pt x="5199400" y="595639"/>
                  <a:pt x="5227620" y="681935"/>
                  <a:pt x="5257800" y="767443"/>
                </a:cubicBezTo>
                <a:cubicBezTo>
                  <a:pt x="5271166" y="805314"/>
                  <a:pt x="5280080" y="844829"/>
                  <a:pt x="5295900" y="881743"/>
                </a:cubicBezTo>
                <a:cubicBezTo>
                  <a:pt x="5306786" y="907143"/>
                  <a:pt x="5318294" y="932285"/>
                  <a:pt x="5328557" y="957943"/>
                </a:cubicBezTo>
                <a:cubicBezTo>
                  <a:pt x="5336444" y="977660"/>
                  <a:pt x="5342087" y="998243"/>
                  <a:pt x="5350328" y="1017815"/>
                </a:cubicBezTo>
                <a:cubicBezTo>
                  <a:pt x="5356625" y="1032771"/>
                  <a:pt x="5365238" y="1046652"/>
                  <a:pt x="5372100" y="1061357"/>
                </a:cubicBezTo>
                <a:cubicBezTo>
                  <a:pt x="5377943" y="1073878"/>
                  <a:pt x="5382249" y="1087099"/>
                  <a:pt x="5388428" y="1099457"/>
                </a:cubicBezTo>
                <a:cubicBezTo>
                  <a:pt x="5398594" y="1119790"/>
                  <a:pt x="5409265" y="1139910"/>
                  <a:pt x="5421085" y="1159329"/>
                </a:cubicBezTo>
                <a:cubicBezTo>
                  <a:pt x="5434690" y="1181680"/>
                  <a:pt x="5452487" y="1201464"/>
                  <a:pt x="5464628" y="1224643"/>
                </a:cubicBezTo>
                <a:cubicBezTo>
                  <a:pt x="5472615" y="1239890"/>
                  <a:pt x="5474565" y="1257648"/>
                  <a:pt x="5480957" y="1273629"/>
                </a:cubicBezTo>
                <a:cubicBezTo>
                  <a:pt x="5482855" y="1278375"/>
                  <a:pt x="5499862" y="1314307"/>
                  <a:pt x="5508171" y="1322615"/>
                </a:cubicBezTo>
                <a:cubicBezTo>
                  <a:pt x="5512797" y="1327240"/>
                  <a:pt x="5519057" y="1329872"/>
                  <a:pt x="5524500" y="1333500"/>
                </a:cubicBezTo>
                <a:cubicBezTo>
                  <a:pt x="5528128" y="1340757"/>
                  <a:pt x="5530669" y="1348670"/>
                  <a:pt x="5535385" y="1355272"/>
                </a:cubicBezTo>
                <a:cubicBezTo>
                  <a:pt x="5539859" y="1361536"/>
                  <a:pt x="5547895" y="1364917"/>
                  <a:pt x="5551714" y="1371600"/>
                </a:cubicBezTo>
                <a:cubicBezTo>
                  <a:pt x="5554079" y="1375738"/>
                  <a:pt x="5562271" y="1418942"/>
                  <a:pt x="5562600" y="1420586"/>
                </a:cubicBezTo>
                <a:cubicBezTo>
                  <a:pt x="5564414" y="1469572"/>
                  <a:pt x="5543876" y="1524895"/>
                  <a:pt x="5568043" y="1567543"/>
                </a:cubicBezTo>
                <a:cubicBezTo>
                  <a:pt x="5609787" y="1641209"/>
                  <a:pt x="5683936" y="1691401"/>
                  <a:pt x="5747657" y="1747157"/>
                </a:cubicBezTo>
                <a:cubicBezTo>
                  <a:pt x="5762171" y="1759857"/>
                  <a:pt x="5777179" y="1772015"/>
                  <a:pt x="5791200" y="1785257"/>
                </a:cubicBezTo>
                <a:cubicBezTo>
                  <a:pt x="5806648" y="1799847"/>
                  <a:pt x="5852978" y="1850796"/>
                  <a:pt x="5878285" y="1866900"/>
                </a:cubicBezTo>
                <a:cubicBezTo>
                  <a:pt x="5886528" y="1872145"/>
                  <a:pt x="5896428" y="1874157"/>
                  <a:pt x="5905500" y="1877786"/>
                </a:cubicBezTo>
                <a:cubicBezTo>
                  <a:pt x="5910943" y="1885043"/>
                  <a:pt x="5912757" y="1899557"/>
                  <a:pt x="5921828" y="1899557"/>
                </a:cubicBezTo>
                <a:cubicBezTo>
                  <a:pt x="5941149" y="1899557"/>
                  <a:pt x="5962994" y="1853731"/>
                  <a:pt x="5970814" y="1845129"/>
                </a:cubicBezTo>
                <a:cubicBezTo>
                  <a:pt x="5980346" y="1834644"/>
                  <a:pt x="5993964" y="1828423"/>
                  <a:pt x="6003471" y="1817915"/>
                </a:cubicBezTo>
                <a:cubicBezTo>
                  <a:pt x="6028565" y="1790180"/>
                  <a:pt x="6047780" y="1757277"/>
                  <a:pt x="6074228" y="1730829"/>
                </a:cubicBezTo>
                <a:cubicBezTo>
                  <a:pt x="6088742" y="1716315"/>
                  <a:pt x="6103677" y="1702209"/>
                  <a:pt x="6117771" y="1687286"/>
                </a:cubicBezTo>
                <a:cubicBezTo>
                  <a:pt x="6134531" y="1669540"/>
                  <a:pt x="6149497" y="1650117"/>
                  <a:pt x="6166757" y="1632857"/>
                </a:cubicBezTo>
                <a:cubicBezTo>
                  <a:pt x="6180394" y="1619220"/>
                  <a:pt x="6196663" y="1608394"/>
                  <a:pt x="6210300" y="1594757"/>
                </a:cubicBezTo>
                <a:cubicBezTo>
                  <a:pt x="6218514" y="1586543"/>
                  <a:pt x="6223857" y="1575757"/>
                  <a:pt x="6232071" y="1567543"/>
                </a:cubicBezTo>
                <a:cubicBezTo>
                  <a:pt x="6247042" y="1552572"/>
                  <a:pt x="6274913" y="1535353"/>
                  <a:pt x="6291943" y="1524000"/>
                </a:cubicBezTo>
                <a:cubicBezTo>
                  <a:pt x="6295571" y="1518557"/>
                  <a:pt x="6299026" y="1512995"/>
                  <a:pt x="6302828" y="1507672"/>
                </a:cubicBezTo>
                <a:cubicBezTo>
                  <a:pt x="6308101" y="1500290"/>
                  <a:pt x="6315550" y="1494224"/>
                  <a:pt x="6319157" y="1485900"/>
                </a:cubicBezTo>
                <a:cubicBezTo>
                  <a:pt x="6339252" y="1439527"/>
                  <a:pt x="6354209" y="1391064"/>
                  <a:pt x="6373585" y="1344386"/>
                </a:cubicBezTo>
                <a:cubicBezTo>
                  <a:pt x="6477083" y="1095051"/>
                  <a:pt x="6402078" y="1281763"/>
                  <a:pt x="6471557" y="1132115"/>
                </a:cubicBezTo>
                <a:cubicBezTo>
                  <a:pt x="6506648" y="1056534"/>
                  <a:pt x="6506256" y="1042452"/>
                  <a:pt x="6547757" y="974272"/>
                </a:cubicBezTo>
                <a:cubicBezTo>
                  <a:pt x="6559272" y="955355"/>
                  <a:pt x="6574120" y="938623"/>
                  <a:pt x="6585857" y="919843"/>
                </a:cubicBezTo>
                <a:cubicBezTo>
                  <a:pt x="6592307" y="909522"/>
                  <a:pt x="6594713" y="896793"/>
                  <a:pt x="6602185" y="887186"/>
                </a:cubicBezTo>
                <a:cubicBezTo>
                  <a:pt x="6607754" y="880025"/>
                  <a:pt x="6617130" y="876831"/>
                  <a:pt x="6623957" y="870857"/>
                </a:cubicBezTo>
                <a:cubicBezTo>
                  <a:pt x="6631681" y="864099"/>
                  <a:pt x="6638004" y="855844"/>
                  <a:pt x="6645728" y="849086"/>
                </a:cubicBezTo>
                <a:cubicBezTo>
                  <a:pt x="6656532" y="839633"/>
                  <a:pt x="6671634" y="830001"/>
                  <a:pt x="6683828" y="821872"/>
                </a:cubicBezTo>
                <a:cubicBezTo>
                  <a:pt x="6703785" y="823686"/>
                  <a:pt x="6724921" y="820319"/>
                  <a:pt x="6743700" y="827315"/>
                </a:cubicBezTo>
                <a:cubicBezTo>
                  <a:pt x="6763407" y="834657"/>
                  <a:pt x="6950948" y="910746"/>
                  <a:pt x="7015843" y="957943"/>
                </a:cubicBezTo>
                <a:cubicBezTo>
                  <a:pt x="7125350" y="1037585"/>
                  <a:pt x="7040845" y="992217"/>
                  <a:pt x="7113814" y="1028700"/>
                </a:cubicBezTo>
                <a:cubicBezTo>
                  <a:pt x="7165559" y="1106318"/>
                  <a:pt x="7118208" y="1045839"/>
                  <a:pt x="7233557" y="854529"/>
                </a:cubicBezTo>
                <a:cubicBezTo>
                  <a:pt x="7270200" y="793755"/>
                  <a:pt x="7315117" y="737877"/>
                  <a:pt x="7347857" y="674915"/>
                </a:cubicBezTo>
                <a:cubicBezTo>
                  <a:pt x="7490041" y="401482"/>
                  <a:pt x="7362187" y="627352"/>
                  <a:pt x="7456714" y="489857"/>
                </a:cubicBezTo>
                <a:cubicBezTo>
                  <a:pt x="7524012" y="391969"/>
                  <a:pt x="7437767" y="502653"/>
                  <a:pt x="7500257" y="424543"/>
                </a:cubicBezTo>
                <a:cubicBezTo>
                  <a:pt x="7502071" y="419100"/>
                  <a:pt x="7501643" y="412272"/>
                  <a:pt x="7505700" y="408215"/>
                </a:cubicBezTo>
                <a:cubicBezTo>
                  <a:pt x="7509757" y="404158"/>
                  <a:pt x="7517471" y="406257"/>
                  <a:pt x="7522028" y="402772"/>
                </a:cubicBezTo>
                <a:cubicBezTo>
                  <a:pt x="7548602" y="382450"/>
                  <a:pt x="7574572" y="361112"/>
                  <a:pt x="7598228" y="337457"/>
                </a:cubicBezTo>
                <a:cubicBezTo>
                  <a:pt x="7616371" y="319314"/>
                  <a:pt x="7634985" y="301631"/>
                  <a:pt x="7652657" y="283029"/>
                </a:cubicBezTo>
                <a:cubicBezTo>
                  <a:pt x="7669469" y="265333"/>
                  <a:pt x="7683923" y="245387"/>
                  <a:pt x="7701643" y="228600"/>
                </a:cubicBezTo>
                <a:cubicBezTo>
                  <a:pt x="7718510" y="212621"/>
                  <a:pt x="7740118" y="201948"/>
                  <a:pt x="7756071" y="185057"/>
                </a:cubicBezTo>
                <a:cubicBezTo>
                  <a:pt x="7771277" y="168957"/>
                  <a:pt x="7780093" y="147724"/>
                  <a:pt x="7794171" y="130629"/>
                </a:cubicBezTo>
                <a:cubicBezTo>
                  <a:pt x="7827397" y="90284"/>
                  <a:pt x="7826712" y="99888"/>
                  <a:pt x="7859485" y="70757"/>
                </a:cubicBezTo>
                <a:cubicBezTo>
                  <a:pt x="7867156" y="63939"/>
                  <a:pt x="7874000" y="56243"/>
                  <a:pt x="7881257" y="48986"/>
                </a:cubicBezTo>
                <a:cubicBezTo>
                  <a:pt x="7889422" y="24492"/>
                  <a:pt x="7883071" y="29029"/>
                  <a:pt x="7919357" y="21772"/>
                </a:cubicBezTo>
                <a:cubicBezTo>
                  <a:pt x="8022423" y="1158"/>
                  <a:pt x="7973343" y="7748"/>
                  <a:pt x="8066314" y="0"/>
                </a:cubicBezTo>
                <a:lnTo>
                  <a:pt x="8311243" y="5443"/>
                </a:lnTo>
                <a:cubicBezTo>
                  <a:pt x="8319311" y="6301"/>
                  <a:pt x="8316799" y="21097"/>
                  <a:pt x="8322128" y="27215"/>
                </a:cubicBezTo>
                <a:cubicBezTo>
                  <a:pt x="8365975" y="77557"/>
                  <a:pt x="8422818" y="117560"/>
                  <a:pt x="8458200" y="174172"/>
                </a:cubicBezTo>
                <a:cubicBezTo>
                  <a:pt x="8507460" y="252988"/>
                  <a:pt x="8473756" y="201220"/>
                  <a:pt x="8556171" y="315686"/>
                </a:cubicBezTo>
                <a:cubicBezTo>
                  <a:pt x="8565290" y="328352"/>
                  <a:pt x="8576405" y="339827"/>
                  <a:pt x="8583385" y="353786"/>
                </a:cubicBezTo>
                <a:cubicBezTo>
                  <a:pt x="8588828" y="364672"/>
                  <a:pt x="8591572" y="377397"/>
                  <a:pt x="8599714" y="386443"/>
                </a:cubicBezTo>
                <a:cubicBezTo>
                  <a:pt x="8608466" y="396168"/>
                  <a:pt x="8621905" y="400365"/>
                  <a:pt x="8632371" y="408215"/>
                </a:cubicBezTo>
                <a:cubicBezTo>
                  <a:pt x="8643707" y="416717"/>
                  <a:pt x="8653843" y="426730"/>
                  <a:pt x="8665028" y="435429"/>
                </a:cubicBezTo>
                <a:cubicBezTo>
                  <a:pt x="8670192" y="439445"/>
                  <a:pt x="8676883" y="441543"/>
                  <a:pt x="8681357" y="446315"/>
                </a:cubicBezTo>
                <a:cubicBezTo>
                  <a:pt x="8704237" y="470721"/>
                  <a:pt x="8726350" y="495941"/>
                  <a:pt x="8746671" y="522515"/>
                </a:cubicBezTo>
                <a:cubicBezTo>
                  <a:pt x="8838977" y="643223"/>
                  <a:pt x="8803407" y="604374"/>
                  <a:pt x="8871857" y="718457"/>
                </a:cubicBezTo>
                <a:cubicBezTo>
                  <a:pt x="8892834" y="753418"/>
                  <a:pt x="8917046" y="786414"/>
                  <a:pt x="8937171" y="821872"/>
                </a:cubicBezTo>
                <a:cubicBezTo>
                  <a:pt x="8955193" y="853626"/>
                  <a:pt x="8966148" y="889302"/>
                  <a:pt x="8986157" y="919843"/>
                </a:cubicBezTo>
                <a:cubicBezTo>
                  <a:pt x="9035281" y="994821"/>
                  <a:pt x="9088004" y="1067562"/>
                  <a:pt x="9144000" y="1137557"/>
                </a:cubicBezTo>
                <a:cubicBezTo>
                  <a:pt x="9165771" y="1164771"/>
                  <a:pt x="9189435" y="1190574"/>
                  <a:pt x="9209314" y="1219200"/>
                </a:cubicBezTo>
                <a:cubicBezTo>
                  <a:pt x="9272593" y="1310322"/>
                  <a:pt x="9293220" y="1360153"/>
                  <a:pt x="9345385" y="1458686"/>
                </a:cubicBezTo>
                <a:cubicBezTo>
                  <a:pt x="9356022" y="1478777"/>
                  <a:pt x="9369088" y="1497662"/>
                  <a:pt x="9378043" y="1518557"/>
                </a:cubicBezTo>
                <a:cubicBezTo>
                  <a:pt x="9410610" y="1594550"/>
                  <a:pt x="9383823" y="1526460"/>
                  <a:pt x="9399814" y="1578429"/>
                </a:cubicBezTo>
                <a:cubicBezTo>
                  <a:pt x="9404876" y="1594880"/>
                  <a:pt x="9411614" y="1610810"/>
                  <a:pt x="9416143" y="1627415"/>
                </a:cubicBezTo>
                <a:cubicBezTo>
                  <a:pt x="9422512" y="1650768"/>
                  <a:pt x="9424817" y="1675209"/>
                  <a:pt x="9432471" y="1698172"/>
                </a:cubicBezTo>
                <a:cubicBezTo>
                  <a:pt x="9437603" y="1713567"/>
                  <a:pt x="9446986" y="1727201"/>
                  <a:pt x="9454243" y="1741715"/>
                </a:cubicBezTo>
                <a:cubicBezTo>
                  <a:pt x="9456057" y="1752601"/>
                  <a:pt x="9456195" y="1763903"/>
                  <a:pt x="9459685" y="1774372"/>
                </a:cubicBezTo>
                <a:cubicBezTo>
                  <a:pt x="9461754" y="1780578"/>
                  <a:pt x="9467104" y="1785153"/>
                  <a:pt x="9470571" y="1790700"/>
                </a:cubicBezTo>
                <a:cubicBezTo>
                  <a:pt x="9476178" y="1799671"/>
                  <a:pt x="9481457" y="1808843"/>
                  <a:pt x="9486900" y="1817915"/>
                </a:cubicBezTo>
                <a:cubicBezTo>
                  <a:pt x="9488714" y="1828801"/>
                  <a:pt x="9489949" y="1839799"/>
                  <a:pt x="9492343" y="1850572"/>
                </a:cubicBezTo>
                <a:cubicBezTo>
                  <a:pt x="9493587" y="1856172"/>
                  <a:pt x="9492048" y="1866900"/>
                  <a:pt x="9497785" y="1866900"/>
                </a:cubicBezTo>
                <a:cubicBezTo>
                  <a:pt x="9504326" y="1866900"/>
                  <a:pt x="9506273" y="1856658"/>
                  <a:pt x="9508671" y="1850572"/>
                </a:cubicBezTo>
                <a:cubicBezTo>
                  <a:pt x="9684196" y="1405014"/>
                  <a:pt x="9455300" y="1968328"/>
                  <a:pt x="9622971" y="1524000"/>
                </a:cubicBezTo>
                <a:cubicBezTo>
                  <a:pt x="9719170" y="1269074"/>
                  <a:pt x="9637685" y="1530432"/>
                  <a:pt x="9726385" y="1268186"/>
                </a:cubicBezTo>
                <a:cubicBezTo>
                  <a:pt x="9753226" y="1188830"/>
                  <a:pt x="9769007" y="1105448"/>
                  <a:pt x="9802585" y="1028700"/>
                </a:cubicBezTo>
                <a:cubicBezTo>
                  <a:pt x="9815285" y="999672"/>
                  <a:pt x="9829311" y="971188"/>
                  <a:pt x="9840685" y="941615"/>
                </a:cubicBezTo>
                <a:cubicBezTo>
                  <a:pt x="9847485" y="923936"/>
                  <a:pt x="9851024" y="905156"/>
                  <a:pt x="9857014" y="887186"/>
                </a:cubicBezTo>
                <a:cubicBezTo>
                  <a:pt x="9861916" y="872480"/>
                  <a:pt x="9867900" y="858157"/>
                  <a:pt x="9873343" y="843643"/>
                </a:cubicBezTo>
                <a:cubicBezTo>
                  <a:pt x="9884495" y="732108"/>
                  <a:pt x="9868490" y="807648"/>
                  <a:pt x="9971314" y="647700"/>
                </a:cubicBezTo>
                <a:cubicBezTo>
                  <a:pt x="9989825" y="618905"/>
                  <a:pt x="10000158" y="583357"/>
                  <a:pt x="10025743" y="560615"/>
                </a:cubicBezTo>
                <a:cubicBezTo>
                  <a:pt x="10058400" y="531586"/>
                  <a:pt x="10087359" y="497766"/>
                  <a:pt x="10123714" y="473529"/>
                </a:cubicBezTo>
                <a:cubicBezTo>
                  <a:pt x="10129157" y="469900"/>
                  <a:pt x="10135120" y="466951"/>
                  <a:pt x="10140043" y="462643"/>
                </a:cubicBezTo>
                <a:cubicBezTo>
                  <a:pt x="10149698" y="454195"/>
                  <a:pt x="10156994" y="443126"/>
                  <a:pt x="10167257" y="435429"/>
                </a:cubicBezTo>
                <a:cubicBezTo>
                  <a:pt x="10171847" y="431987"/>
                  <a:pt x="10177861" y="430368"/>
                  <a:pt x="10183585" y="429986"/>
                </a:cubicBezTo>
                <a:cubicBezTo>
                  <a:pt x="10205308" y="428538"/>
                  <a:pt x="10227128" y="429986"/>
                  <a:pt x="10248900" y="429986"/>
                </a:cubicBez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C4EC0D32-8311-BA7A-C210-D3821F7FD827}"/>
              </a:ext>
            </a:extLst>
          </p:cNvPr>
          <p:cNvSpPr/>
          <p:nvPr/>
        </p:nvSpPr>
        <p:spPr>
          <a:xfrm>
            <a:off x="963386" y="3009900"/>
            <a:ext cx="10276114" cy="2231571"/>
          </a:xfrm>
          <a:custGeom>
            <a:avLst/>
            <a:gdLst>
              <a:gd name="csX0" fmla="*/ 0 w 10276114"/>
              <a:gd name="csY0" fmla="*/ 1877786 h 2231571"/>
              <a:gd name="csX1" fmla="*/ 114300 w 10276114"/>
              <a:gd name="csY1" fmla="*/ 1894114 h 2231571"/>
              <a:gd name="csX2" fmla="*/ 174171 w 10276114"/>
              <a:gd name="csY2" fmla="*/ 1905000 h 2231571"/>
              <a:gd name="csX3" fmla="*/ 381000 w 10276114"/>
              <a:gd name="csY3" fmla="*/ 1899557 h 2231571"/>
              <a:gd name="csX4" fmla="*/ 402771 w 10276114"/>
              <a:gd name="csY4" fmla="*/ 1888671 h 2231571"/>
              <a:gd name="csX5" fmla="*/ 854528 w 10276114"/>
              <a:gd name="csY5" fmla="*/ 1861457 h 2231571"/>
              <a:gd name="csX6" fmla="*/ 898071 w 10276114"/>
              <a:gd name="csY6" fmla="*/ 1834243 h 2231571"/>
              <a:gd name="csX7" fmla="*/ 996043 w 10276114"/>
              <a:gd name="csY7" fmla="*/ 1747157 h 2231571"/>
              <a:gd name="csX8" fmla="*/ 1066800 w 10276114"/>
              <a:gd name="csY8" fmla="*/ 1660071 h 2231571"/>
              <a:gd name="csX9" fmla="*/ 1099457 w 10276114"/>
              <a:gd name="csY9" fmla="*/ 1611086 h 2231571"/>
              <a:gd name="csX10" fmla="*/ 1132114 w 10276114"/>
              <a:gd name="csY10" fmla="*/ 1567543 h 2231571"/>
              <a:gd name="csX11" fmla="*/ 1148443 w 10276114"/>
              <a:gd name="csY11" fmla="*/ 1540329 h 2231571"/>
              <a:gd name="csX12" fmla="*/ 1159328 w 10276114"/>
              <a:gd name="csY12" fmla="*/ 1513114 h 2231571"/>
              <a:gd name="csX13" fmla="*/ 1181100 w 10276114"/>
              <a:gd name="csY13" fmla="*/ 1507671 h 2231571"/>
              <a:gd name="csX14" fmla="*/ 1240971 w 10276114"/>
              <a:gd name="csY14" fmla="*/ 1458686 h 2231571"/>
              <a:gd name="csX15" fmla="*/ 1311728 w 10276114"/>
              <a:gd name="csY15" fmla="*/ 1382486 h 2231571"/>
              <a:gd name="csX16" fmla="*/ 1366157 w 10276114"/>
              <a:gd name="csY16" fmla="*/ 1333500 h 2231571"/>
              <a:gd name="csX17" fmla="*/ 1387928 w 10276114"/>
              <a:gd name="csY17" fmla="*/ 1306286 h 2231571"/>
              <a:gd name="csX18" fmla="*/ 1502228 w 10276114"/>
              <a:gd name="csY18" fmla="*/ 1191986 h 2231571"/>
              <a:gd name="csX19" fmla="*/ 1562100 w 10276114"/>
              <a:gd name="csY19" fmla="*/ 1143000 h 2231571"/>
              <a:gd name="csX20" fmla="*/ 1621971 w 10276114"/>
              <a:gd name="csY20" fmla="*/ 1088571 h 2231571"/>
              <a:gd name="csX21" fmla="*/ 1785257 w 10276114"/>
              <a:gd name="csY21" fmla="*/ 1328057 h 2231571"/>
              <a:gd name="csX22" fmla="*/ 1834243 w 10276114"/>
              <a:gd name="csY22" fmla="*/ 1387929 h 2231571"/>
              <a:gd name="csX23" fmla="*/ 1883228 w 10276114"/>
              <a:gd name="csY23" fmla="*/ 1453243 h 2231571"/>
              <a:gd name="csX24" fmla="*/ 1899557 w 10276114"/>
              <a:gd name="csY24" fmla="*/ 1480457 h 2231571"/>
              <a:gd name="csX25" fmla="*/ 1921328 w 10276114"/>
              <a:gd name="csY25" fmla="*/ 1507671 h 2231571"/>
              <a:gd name="csX26" fmla="*/ 1932214 w 10276114"/>
              <a:gd name="csY26" fmla="*/ 1524000 h 2231571"/>
              <a:gd name="csX27" fmla="*/ 1948543 w 10276114"/>
              <a:gd name="csY27" fmla="*/ 1529443 h 2231571"/>
              <a:gd name="csX28" fmla="*/ 2062843 w 10276114"/>
              <a:gd name="csY28" fmla="*/ 1774371 h 2231571"/>
              <a:gd name="csX29" fmla="*/ 2095500 w 10276114"/>
              <a:gd name="csY29" fmla="*/ 1845129 h 2231571"/>
              <a:gd name="csX30" fmla="*/ 2133600 w 10276114"/>
              <a:gd name="csY30" fmla="*/ 1921329 h 2231571"/>
              <a:gd name="csX31" fmla="*/ 2149928 w 10276114"/>
              <a:gd name="csY31" fmla="*/ 1970314 h 2231571"/>
              <a:gd name="csX32" fmla="*/ 2160814 w 10276114"/>
              <a:gd name="csY32" fmla="*/ 2008414 h 2231571"/>
              <a:gd name="csX33" fmla="*/ 2242457 w 10276114"/>
              <a:gd name="csY33" fmla="*/ 2100943 h 2231571"/>
              <a:gd name="csX34" fmla="*/ 2275114 w 10276114"/>
              <a:gd name="csY34" fmla="*/ 2128157 h 2231571"/>
              <a:gd name="csX35" fmla="*/ 2307771 w 10276114"/>
              <a:gd name="csY35" fmla="*/ 2139043 h 2231571"/>
              <a:gd name="csX36" fmla="*/ 2324100 w 10276114"/>
              <a:gd name="csY36" fmla="*/ 2155371 h 2231571"/>
              <a:gd name="csX37" fmla="*/ 2334985 w 10276114"/>
              <a:gd name="csY37" fmla="*/ 2171700 h 2231571"/>
              <a:gd name="csX38" fmla="*/ 2351314 w 10276114"/>
              <a:gd name="csY38" fmla="*/ 2177143 h 2231571"/>
              <a:gd name="csX39" fmla="*/ 2411185 w 10276114"/>
              <a:gd name="csY39" fmla="*/ 2231571 h 2231571"/>
              <a:gd name="csX40" fmla="*/ 2509157 w 10276114"/>
              <a:gd name="csY40" fmla="*/ 2139043 h 2231571"/>
              <a:gd name="csX41" fmla="*/ 2579914 w 10276114"/>
              <a:gd name="csY41" fmla="*/ 2062843 h 2231571"/>
              <a:gd name="csX42" fmla="*/ 2683328 w 10276114"/>
              <a:gd name="csY42" fmla="*/ 1992086 h 2231571"/>
              <a:gd name="csX43" fmla="*/ 2726871 w 10276114"/>
              <a:gd name="csY43" fmla="*/ 1953986 h 2231571"/>
              <a:gd name="csX44" fmla="*/ 2764971 w 10276114"/>
              <a:gd name="csY44" fmla="*/ 1915886 h 2231571"/>
              <a:gd name="csX45" fmla="*/ 2775857 w 10276114"/>
              <a:gd name="csY45" fmla="*/ 1899557 h 2231571"/>
              <a:gd name="csX46" fmla="*/ 2813957 w 10276114"/>
              <a:gd name="csY46" fmla="*/ 1877786 h 2231571"/>
              <a:gd name="csX47" fmla="*/ 2917371 w 10276114"/>
              <a:gd name="csY47" fmla="*/ 1845129 h 2231571"/>
              <a:gd name="csX48" fmla="*/ 3113314 w 10276114"/>
              <a:gd name="csY48" fmla="*/ 1861457 h 2231571"/>
              <a:gd name="csX49" fmla="*/ 3145971 w 10276114"/>
              <a:gd name="csY49" fmla="*/ 1866900 h 2231571"/>
              <a:gd name="csX50" fmla="*/ 3205843 w 10276114"/>
              <a:gd name="csY50" fmla="*/ 1872343 h 2231571"/>
              <a:gd name="csX51" fmla="*/ 3287485 w 10276114"/>
              <a:gd name="csY51" fmla="*/ 1758043 h 2231571"/>
              <a:gd name="csX52" fmla="*/ 3369128 w 10276114"/>
              <a:gd name="csY52" fmla="*/ 1616529 h 2231571"/>
              <a:gd name="csX53" fmla="*/ 3439885 w 10276114"/>
              <a:gd name="csY53" fmla="*/ 1534886 h 2231571"/>
              <a:gd name="csX54" fmla="*/ 3483428 w 10276114"/>
              <a:gd name="csY54" fmla="*/ 1496786 h 2231571"/>
              <a:gd name="csX55" fmla="*/ 3532414 w 10276114"/>
              <a:gd name="csY55" fmla="*/ 1453243 h 2231571"/>
              <a:gd name="csX56" fmla="*/ 3575957 w 10276114"/>
              <a:gd name="csY56" fmla="*/ 1317171 h 2231571"/>
              <a:gd name="csX57" fmla="*/ 3603171 w 10276114"/>
              <a:gd name="csY57" fmla="*/ 1230086 h 2231571"/>
              <a:gd name="csX58" fmla="*/ 3652157 w 10276114"/>
              <a:gd name="csY58" fmla="*/ 1050471 h 2231571"/>
              <a:gd name="csX59" fmla="*/ 3695700 w 10276114"/>
              <a:gd name="csY59" fmla="*/ 952500 h 2231571"/>
              <a:gd name="csX60" fmla="*/ 3717471 w 10276114"/>
              <a:gd name="csY60" fmla="*/ 876300 h 2231571"/>
              <a:gd name="csX61" fmla="*/ 3777343 w 10276114"/>
              <a:gd name="csY61" fmla="*/ 653143 h 2231571"/>
              <a:gd name="csX62" fmla="*/ 3799114 w 10276114"/>
              <a:gd name="csY62" fmla="*/ 598714 h 2231571"/>
              <a:gd name="csX63" fmla="*/ 3831771 w 10276114"/>
              <a:gd name="csY63" fmla="*/ 506186 h 2231571"/>
              <a:gd name="csX64" fmla="*/ 3858985 w 10276114"/>
              <a:gd name="csY64" fmla="*/ 440871 h 2231571"/>
              <a:gd name="csX65" fmla="*/ 3880757 w 10276114"/>
              <a:gd name="csY65" fmla="*/ 413657 h 2231571"/>
              <a:gd name="csX66" fmla="*/ 3897085 w 10276114"/>
              <a:gd name="csY66" fmla="*/ 381000 h 2231571"/>
              <a:gd name="csX67" fmla="*/ 3935185 w 10276114"/>
              <a:gd name="csY67" fmla="*/ 364671 h 2231571"/>
              <a:gd name="csX68" fmla="*/ 4044043 w 10276114"/>
              <a:gd name="csY68" fmla="*/ 370114 h 2231571"/>
              <a:gd name="csX69" fmla="*/ 4082143 w 10276114"/>
              <a:gd name="csY69" fmla="*/ 375557 h 2231571"/>
              <a:gd name="csX70" fmla="*/ 4359728 w 10276114"/>
              <a:gd name="csY70" fmla="*/ 386443 h 2231571"/>
              <a:gd name="csX71" fmla="*/ 4397828 w 10276114"/>
              <a:gd name="csY71" fmla="*/ 451757 h 2231571"/>
              <a:gd name="csX72" fmla="*/ 4435928 w 10276114"/>
              <a:gd name="csY72" fmla="*/ 484414 h 2231571"/>
              <a:gd name="csX73" fmla="*/ 4495800 w 10276114"/>
              <a:gd name="csY73" fmla="*/ 555171 h 2231571"/>
              <a:gd name="csX74" fmla="*/ 4523014 w 10276114"/>
              <a:gd name="csY74" fmla="*/ 587829 h 2231571"/>
              <a:gd name="csX75" fmla="*/ 4539343 w 10276114"/>
              <a:gd name="csY75" fmla="*/ 609600 h 2231571"/>
              <a:gd name="csX76" fmla="*/ 4550228 w 10276114"/>
              <a:gd name="csY76" fmla="*/ 631371 h 2231571"/>
              <a:gd name="csX77" fmla="*/ 4572000 w 10276114"/>
              <a:gd name="csY77" fmla="*/ 647700 h 2231571"/>
              <a:gd name="csX78" fmla="*/ 4593771 w 10276114"/>
              <a:gd name="csY78" fmla="*/ 669471 h 2231571"/>
              <a:gd name="csX79" fmla="*/ 4664528 w 10276114"/>
              <a:gd name="csY79" fmla="*/ 696686 h 2231571"/>
              <a:gd name="csX80" fmla="*/ 4686300 w 10276114"/>
              <a:gd name="csY80" fmla="*/ 718457 h 2231571"/>
              <a:gd name="csX81" fmla="*/ 4708071 w 10276114"/>
              <a:gd name="csY81" fmla="*/ 723900 h 2231571"/>
              <a:gd name="csX82" fmla="*/ 4740728 w 10276114"/>
              <a:gd name="csY82" fmla="*/ 762000 h 2231571"/>
              <a:gd name="csX83" fmla="*/ 4773385 w 10276114"/>
              <a:gd name="csY83" fmla="*/ 772886 h 2231571"/>
              <a:gd name="csX84" fmla="*/ 4795157 w 10276114"/>
              <a:gd name="csY84" fmla="*/ 783771 h 2231571"/>
              <a:gd name="csX85" fmla="*/ 4876800 w 10276114"/>
              <a:gd name="csY85" fmla="*/ 685800 h 2231571"/>
              <a:gd name="csX86" fmla="*/ 4904014 w 10276114"/>
              <a:gd name="csY86" fmla="*/ 647700 h 2231571"/>
              <a:gd name="csX87" fmla="*/ 4936671 w 10276114"/>
              <a:gd name="csY87" fmla="*/ 615043 h 2231571"/>
              <a:gd name="csX88" fmla="*/ 4969328 w 10276114"/>
              <a:gd name="csY88" fmla="*/ 566057 h 2231571"/>
              <a:gd name="csX89" fmla="*/ 5001985 w 10276114"/>
              <a:gd name="csY89" fmla="*/ 522514 h 2231571"/>
              <a:gd name="csX90" fmla="*/ 5061857 w 10276114"/>
              <a:gd name="csY90" fmla="*/ 424543 h 2231571"/>
              <a:gd name="csX91" fmla="*/ 5089071 w 10276114"/>
              <a:gd name="csY91" fmla="*/ 408214 h 2231571"/>
              <a:gd name="csX92" fmla="*/ 5127171 w 10276114"/>
              <a:gd name="csY92" fmla="*/ 386443 h 2231571"/>
              <a:gd name="csX93" fmla="*/ 5138057 w 10276114"/>
              <a:gd name="csY93" fmla="*/ 381000 h 2231571"/>
              <a:gd name="csX94" fmla="*/ 5214257 w 10276114"/>
              <a:gd name="csY94" fmla="*/ 647700 h 2231571"/>
              <a:gd name="csX95" fmla="*/ 5285014 w 10276114"/>
              <a:gd name="csY95" fmla="*/ 832757 h 2231571"/>
              <a:gd name="csX96" fmla="*/ 5361214 w 10276114"/>
              <a:gd name="csY96" fmla="*/ 1045029 h 2231571"/>
              <a:gd name="csX97" fmla="*/ 5399314 w 10276114"/>
              <a:gd name="csY97" fmla="*/ 1143000 h 2231571"/>
              <a:gd name="csX98" fmla="*/ 5410200 w 10276114"/>
              <a:gd name="csY98" fmla="*/ 1170214 h 2231571"/>
              <a:gd name="csX99" fmla="*/ 5437414 w 10276114"/>
              <a:gd name="csY99" fmla="*/ 1208314 h 2231571"/>
              <a:gd name="csX100" fmla="*/ 5464628 w 10276114"/>
              <a:gd name="csY100" fmla="*/ 1257300 h 2231571"/>
              <a:gd name="csX101" fmla="*/ 5502728 w 10276114"/>
              <a:gd name="csY101" fmla="*/ 1311729 h 2231571"/>
              <a:gd name="csX102" fmla="*/ 5535385 w 10276114"/>
              <a:gd name="csY102" fmla="*/ 1393371 h 2231571"/>
              <a:gd name="csX103" fmla="*/ 5562600 w 10276114"/>
              <a:gd name="csY103" fmla="*/ 1453243 h 2231571"/>
              <a:gd name="csX104" fmla="*/ 5568043 w 10276114"/>
              <a:gd name="csY104" fmla="*/ 1475014 h 2231571"/>
              <a:gd name="csX105" fmla="*/ 5959928 w 10276114"/>
              <a:gd name="csY105" fmla="*/ 1469571 h 2231571"/>
              <a:gd name="csX106" fmla="*/ 6308271 w 10276114"/>
              <a:gd name="csY106" fmla="*/ 1475014 h 2231571"/>
              <a:gd name="csX107" fmla="*/ 6357257 w 10276114"/>
              <a:gd name="csY107" fmla="*/ 1442357 h 2231571"/>
              <a:gd name="csX108" fmla="*/ 6471557 w 10276114"/>
              <a:gd name="csY108" fmla="*/ 1333500 h 2231571"/>
              <a:gd name="csX109" fmla="*/ 6525985 w 10276114"/>
              <a:gd name="csY109" fmla="*/ 1279071 h 2231571"/>
              <a:gd name="csX110" fmla="*/ 6574971 w 10276114"/>
              <a:gd name="csY110" fmla="*/ 1235529 h 2231571"/>
              <a:gd name="csX111" fmla="*/ 6623957 w 10276114"/>
              <a:gd name="csY111" fmla="*/ 1186543 h 2231571"/>
              <a:gd name="csX112" fmla="*/ 6640285 w 10276114"/>
              <a:gd name="csY112" fmla="*/ 1164771 h 2231571"/>
              <a:gd name="csX113" fmla="*/ 6711043 w 10276114"/>
              <a:gd name="csY113" fmla="*/ 1094014 h 2231571"/>
              <a:gd name="csX114" fmla="*/ 6798128 w 10276114"/>
              <a:gd name="csY114" fmla="*/ 1088571 h 2231571"/>
              <a:gd name="csX115" fmla="*/ 6841671 w 10276114"/>
              <a:gd name="csY115" fmla="*/ 1083129 h 2231571"/>
              <a:gd name="csX116" fmla="*/ 7004957 w 10276114"/>
              <a:gd name="csY116" fmla="*/ 1077686 h 2231571"/>
              <a:gd name="csX117" fmla="*/ 7021285 w 10276114"/>
              <a:gd name="csY117" fmla="*/ 1088571 h 2231571"/>
              <a:gd name="csX118" fmla="*/ 7086600 w 10276114"/>
              <a:gd name="csY118" fmla="*/ 1094014 h 2231571"/>
              <a:gd name="csX119" fmla="*/ 7184571 w 10276114"/>
              <a:gd name="csY119" fmla="*/ 974271 h 2231571"/>
              <a:gd name="csX120" fmla="*/ 7217228 w 10276114"/>
              <a:gd name="csY120" fmla="*/ 914400 h 2231571"/>
              <a:gd name="csX121" fmla="*/ 7293428 w 10276114"/>
              <a:gd name="csY121" fmla="*/ 762000 h 2231571"/>
              <a:gd name="csX122" fmla="*/ 7385957 w 10276114"/>
              <a:gd name="csY122" fmla="*/ 527957 h 2231571"/>
              <a:gd name="csX123" fmla="*/ 7434943 w 10276114"/>
              <a:gd name="csY123" fmla="*/ 462643 h 2231571"/>
              <a:gd name="csX124" fmla="*/ 7451271 w 10276114"/>
              <a:gd name="csY124" fmla="*/ 429986 h 2231571"/>
              <a:gd name="csX125" fmla="*/ 7483928 w 10276114"/>
              <a:gd name="csY125" fmla="*/ 402771 h 2231571"/>
              <a:gd name="csX126" fmla="*/ 7500257 w 10276114"/>
              <a:gd name="csY126" fmla="*/ 381000 h 2231571"/>
              <a:gd name="csX127" fmla="*/ 7516585 w 10276114"/>
              <a:gd name="csY127" fmla="*/ 375557 h 2231571"/>
              <a:gd name="csX128" fmla="*/ 7571014 w 10276114"/>
              <a:gd name="csY128" fmla="*/ 370114 h 2231571"/>
              <a:gd name="csX129" fmla="*/ 7766957 w 10276114"/>
              <a:gd name="csY129" fmla="*/ 375557 h 2231571"/>
              <a:gd name="csX130" fmla="*/ 7962900 w 10276114"/>
              <a:gd name="csY130" fmla="*/ 310243 h 2231571"/>
              <a:gd name="csX131" fmla="*/ 8039100 w 10276114"/>
              <a:gd name="csY131" fmla="*/ 234043 h 2231571"/>
              <a:gd name="csX132" fmla="*/ 8088085 w 10276114"/>
              <a:gd name="csY132" fmla="*/ 195943 h 2231571"/>
              <a:gd name="csX133" fmla="*/ 8131628 w 10276114"/>
              <a:gd name="csY133" fmla="*/ 146957 h 2231571"/>
              <a:gd name="csX134" fmla="*/ 8186057 w 10276114"/>
              <a:gd name="csY134" fmla="*/ 92529 h 2231571"/>
              <a:gd name="csX135" fmla="*/ 8224157 w 10276114"/>
              <a:gd name="csY135" fmla="*/ 59871 h 2231571"/>
              <a:gd name="csX136" fmla="*/ 8240485 w 10276114"/>
              <a:gd name="csY136" fmla="*/ 38100 h 2231571"/>
              <a:gd name="csX137" fmla="*/ 8284028 w 10276114"/>
              <a:gd name="csY137" fmla="*/ 0 h 2231571"/>
              <a:gd name="csX138" fmla="*/ 8338457 w 10276114"/>
              <a:gd name="csY138" fmla="*/ 119743 h 2231571"/>
              <a:gd name="csX139" fmla="*/ 8371114 w 10276114"/>
              <a:gd name="csY139" fmla="*/ 217714 h 2231571"/>
              <a:gd name="csX140" fmla="*/ 8550728 w 10276114"/>
              <a:gd name="csY140" fmla="*/ 647700 h 2231571"/>
              <a:gd name="csX141" fmla="*/ 8572500 w 10276114"/>
              <a:gd name="csY141" fmla="*/ 723900 h 2231571"/>
              <a:gd name="csX142" fmla="*/ 8626928 w 10276114"/>
              <a:gd name="csY142" fmla="*/ 887186 h 2231571"/>
              <a:gd name="csX143" fmla="*/ 8654143 w 10276114"/>
              <a:gd name="csY143" fmla="*/ 996043 h 2231571"/>
              <a:gd name="csX144" fmla="*/ 8665028 w 10276114"/>
              <a:gd name="csY144" fmla="*/ 1055914 h 2231571"/>
              <a:gd name="csX145" fmla="*/ 8675914 w 10276114"/>
              <a:gd name="csY145" fmla="*/ 1083129 h 2231571"/>
              <a:gd name="csX146" fmla="*/ 8681357 w 10276114"/>
              <a:gd name="csY146" fmla="*/ 1121229 h 2231571"/>
              <a:gd name="csX147" fmla="*/ 8686800 w 10276114"/>
              <a:gd name="csY147" fmla="*/ 1143000 h 2231571"/>
              <a:gd name="csX148" fmla="*/ 8811985 w 10276114"/>
              <a:gd name="csY148" fmla="*/ 903514 h 2231571"/>
              <a:gd name="csX149" fmla="*/ 8899071 w 10276114"/>
              <a:gd name="csY149" fmla="*/ 691243 h 2231571"/>
              <a:gd name="csX150" fmla="*/ 8964385 w 10276114"/>
              <a:gd name="csY150" fmla="*/ 500743 h 2231571"/>
              <a:gd name="csX151" fmla="*/ 8980714 w 10276114"/>
              <a:gd name="csY151" fmla="*/ 446314 h 2231571"/>
              <a:gd name="csX152" fmla="*/ 8991600 w 10276114"/>
              <a:gd name="csY152" fmla="*/ 413657 h 2231571"/>
              <a:gd name="csX153" fmla="*/ 9013371 w 10276114"/>
              <a:gd name="csY153" fmla="*/ 386443 h 2231571"/>
              <a:gd name="csX154" fmla="*/ 9024257 w 10276114"/>
              <a:gd name="csY154" fmla="*/ 364671 h 2231571"/>
              <a:gd name="csX155" fmla="*/ 9051471 w 10276114"/>
              <a:gd name="csY155" fmla="*/ 359229 h 2231571"/>
              <a:gd name="csX156" fmla="*/ 9263743 w 10276114"/>
              <a:gd name="csY156" fmla="*/ 370114 h 2231571"/>
              <a:gd name="csX157" fmla="*/ 9476014 w 10276114"/>
              <a:gd name="csY157" fmla="*/ 381000 h 2231571"/>
              <a:gd name="csX158" fmla="*/ 9568543 w 10276114"/>
              <a:gd name="csY158" fmla="*/ 288471 h 2231571"/>
              <a:gd name="csX159" fmla="*/ 9677400 w 10276114"/>
              <a:gd name="csY159" fmla="*/ 168729 h 2231571"/>
              <a:gd name="csX160" fmla="*/ 9726385 w 10276114"/>
              <a:gd name="csY160" fmla="*/ 130629 h 2231571"/>
              <a:gd name="csX161" fmla="*/ 9764485 w 10276114"/>
              <a:gd name="csY161" fmla="*/ 97971 h 2231571"/>
              <a:gd name="csX162" fmla="*/ 9786257 w 10276114"/>
              <a:gd name="csY162" fmla="*/ 76200 h 2231571"/>
              <a:gd name="csX163" fmla="*/ 9829800 w 10276114"/>
              <a:gd name="csY163" fmla="*/ 54429 h 2231571"/>
              <a:gd name="csX164" fmla="*/ 9857014 w 10276114"/>
              <a:gd name="csY164" fmla="*/ 27214 h 2231571"/>
              <a:gd name="csX165" fmla="*/ 9965871 w 10276114"/>
              <a:gd name="csY165" fmla="*/ 10886 h 2231571"/>
              <a:gd name="csX166" fmla="*/ 10276114 w 10276114"/>
              <a:gd name="csY166" fmla="*/ 16329 h 22315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</a:cxnLst>
            <a:rect l="l" t="t" r="r" b="b"/>
            <a:pathLst>
              <a:path w="10276114" h="2231571">
                <a:moveTo>
                  <a:pt x="0" y="1877786"/>
                </a:moveTo>
                <a:lnTo>
                  <a:pt x="114300" y="1894114"/>
                </a:lnTo>
                <a:cubicBezTo>
                  <a:pt x="166792" y="1901354"/>
                  <a:pt x="142689" y="1894505"/>
                  <a:pt x="174171" y="1905000"/>
                </a:cubicBezTo>
                <a:cubicBezTo>
                  <a:pt x="243114" y="1903186"/>
                  <a:pt x="312208" y="1904471"/>
                  <a:pt x="381000" y="1899557"/>
                </a:cubicBezTo>
                <a:cubicBezTo>
                  <a:pt x="389093" y="1898979"/>
                  <a:pt x="394683" y="1889322"/>
                  <a:pt x="402771" y="1888671"/>
                </a:cubicBezTo>
                <a:cubicBezTo>
                  <a:pt x="553144" y="1876572"/>
                  <a:pt x="703942" y="1870528"/>
                  <a:pt x="854528" y="1861457"/>
                </a:cubicBezTo>
                <a:cubicBezTo>
                  <a:pt x="869042" y="1852386"/>
                  <a:pt x="884756" y="1844998"/>
                  <a:pt x="898071" y="1834243"/>
                </a:cubicBezTo>
                <a:cubicBezTo>
                  <a:pt x="932062" y="1806789"/>
                  <a:pt x="967270" y="1780040"/>
                  <a:pt x="996043" y="1747157"/>
                </a:cubicBezTo>
                <a:cubicBezTo>
                  <a:pt x="1031783" y="1706311"/>
                  <a:pt x="1036031" y="1703661"/>
                  <a:pt x="1066800" y="1660071"/>
                </a:cubicBezTo>
                <a:cubicBezTo>
                  <a:pt x="1078117" y="1644039"/>
                  <a:pt x="1088140" y="1627118"/>
                  <a:pt x="1099457" y="1611086"/>
                </a:cubicBezTo>
                <a:cubicBezTo>
                  <a:pt x="1109920" y="1596264"/>
                  <a:pt x="1121787" y="1582460"/>
                  <a:pt x="1132114" y="1567543"/>
                </a:cubicBezTo>
                <a:cubicBezTo>
                  <a:pt x="1138136" y="1558845"/>
                  <a:pt x="1143712" y="1549791"/>
                  <a:pt x="1148443" y="1540329"/>
                </a:cubicBezTo>
                <a:cubicBezTo>
                  <a:pt x="1152812" y="1531590"/>
                  <a:pt x="1152419" y="1520023"/>
                  <a:pt x="1159328" y="1513114"/>
                </a:cubicBezTo>
                <a:cubicBezTo>
                  <a:pt x="1164618" y="1507824"/>
                  <a:pt x="1173843" y="1509485"/>
                  <a:pt x="1181100" y="1507671"/>
                </a:cubicBezTo>
                <a:cubicBezTo>
                  <a:pt x="1207311" y="1490197"/>
                  <a:pt x="1210679" y="1488978"/>
                  <a:pt x="1240971" y="1458686"/>
                </a:cubicBezTo>
                <a:cubicBezTo>
                  <a:pt x="1265481" y="1434176"/>
                  <a:pt x="1287218" y="1406996"/>
                  <a:pt x="1311728" y="1382486"/>
                </a:cubicBezTo>
                <a:cubicBezTo>
                  <a:pt x="1328988" y="1365226"/>
                  <a:pt x="1348897" y="1350760"/>
                  <a:pt x="1366157" y="1333500"/>
                </a:cubicBezTo>
                <a:cubicBezTo>
                  <a:pt x="1374371" y="1325286"/>
                  <a:pt x="1379876" y="1314660"/>
                  <a:pt x="1387928" y="1306286"/>
                </a:cubicBezTo>
                <a:cubicBezTo>
                  <a:pt x="1425274" y="1267446"/>
                  <a:pt x="1460526" y="1226106"/>
                  <a:pt x="1502228" y="1191986"/>
                </a:cubicBezTo>
                <a:cubicBezTo>
                  <a:pt x="1522185" y="1175657"/>
                  <a:pt x="1542827" y="1160131"/>
                  <a:pt x="1562100" y="1143000"/>
                </a:cubicBezTo>
                <a:cubicBezTo>
                  <a:pt x="1642236" y="1071768"/>
                  <a:pt x="1567840" y="1129171"/>
                  <a:pt x="1621971" y="1088571"/>
                </a:cubicBezTo>
                <a:cubicBezTo>
                  <a:pt x="1671861" y="1152067"/>
                  <a:pt x="1763857" y="1263858"/>
                  <a:pt x="1785257" y="1328057"/>
                </a:cubicBezTo>
                <a:cubicBezTo>
                  <a:pt x="1801079" y="1375520"/>
                  <a:pt x="1786806" y="1354044"/>
                  <a:pt x="1834243" y="1387929"/>
                </a:cubicBezTo>
                <a:cubicBezTo>
                  <a:pt x="1909857" y="1501352"/>
                  <a:pt x="1797834" y="1335828"/>
                  <a:pt x="1883228" y="1453243"/>
                </a:cubicBezTo>
                <a:cubicBezTo>
                  <a:pt x="1889450" y="1461799"/>
                  <a:pt x="1893490" y="1471790"/>
                  <a:pt x="1899557" y="1480457"/>
                </a:cubicBezTo>
                <a:cubicBezTo>
                  <a:pt x="1906219" y="1489974"/>
                  <a:pt x="1914358" y="1498377"/>
                  <a:pt x="1921328" y="1507671"/>
                </a:cubicBezTo>
                <a:cubicBezTo>
                  <a:pt x="1925253" y="1512904"/>
                  <a:pt x="1927106" y="1519913"/>
                  <a:pt x="1932214" y="1524000"/>
                </a:cubicBezTo>
                <a:cubicBezTo>
                  <a:pt x="1936694" y="1527584"/>
                  <a:pt x="1943100" y="1527629"/>
                  <a:pt x="1948543" y="1529443"/>
                </a:cubicBezTo>
                <a:cubicBezTo>
                  <a:pt x="2017128" y="1666612"/>
                  <a:pt x="1968683" y="1567218"/>
                  <a:pt x="2062843" y="1774371"/>
                </a:cubicBezTo>
                <a:cubicBezTo>
                  <a:pt x="2073592" y="1798019"/>
                  <a:pt x="2084231" y="1821724"/>
                  <a:pt x="2095500" y="1845129"/>
                </a:cubicBezTo>
                <a:cubicBezTo>
                  <a:pt x="2107819" y="1870716"/>
                  <a:pt x="2124620" y="1894388"/>
                  <a:pt x="2133600" y="1921329"/>
                </a:cubicBezTo>
                <a:cubicBezTo>
                  <a:pt x="2139043" y="1937657"/>
                  <a:pt x="2144794" y="1953886"/>
                  <a:pt x="2149928" y="1970314"/>
                </a:cubicBezTo>
                <a:cubicBezTo>
                  <a:pt x="2153868" y="1982921"/>
                  <a:pt x="2155279" y="1996421"/>
                  <a:pt x="2160814" y="2008414"/>
                </a:cubicBezTo>
                <a:cubicBezTo>
                  <a:pt x="2175523" y="2040283"/>
                  <a:pt x="2222344" y="2084182"/>
                  <a:pt x="2242457" y="2100943"/>
                </a:cubicBezTo>
                <a:cubicBezTo>
                  <a:pt x="2253343" y="2110014"/>
                  <a:pt x="2262874" y="2121017"/>
                  <a:pt x="2275114" y="2128157"/>
                </a:cubicBezTo>
                <a:cubicBezTo>
                  <a:pt x="2285025" y="2133939"/>
                  <a:pt x="2296885" y="2135414"/>
                  <a:pt x="2307771" y="2139043"/>
                </a:cubicBezTo>
                <a:cubicBezTo>
                  <a:pt x="2313214" y="2144486"/>
                  <a:pt x="2319172" y="2149458"/>
                  <a:pt x="2324100" y="2155371"/>
                </a:cubicBezTo>
                <a:cubicBezTo>
                  <a:pt x="2328288" y="2160396"/>
                  <a:pt x="2329877" y="2167613"/>
                  <a:pt x="2334985" y="2171700"/>
                </a:cubicBezTo>
                <a:cubicBezTo>
                  <a:pt x="2339465" y="2175284"/>
                  <a:pt x="2345871" y="2175329"/>
                  <a:pt x="2351314" y="2177143"/>
                </a:cubicBezTo>
                <a:cubicBezTo>
                  <a:pt x="2399482" y="2225311"/>
                  <a:pt x="2377778" y="2209300"/>
                  <a:pt x="2411185" y="2231571"/>
                </a:cubicBezTo>
                <a:cubicBezTo>
                  <a:pt x="2443842" y="2200728"/>
                  <a:pt x="2477394" y="2170806"/>
                  <a:pt x="2509157" y="2139043"/>
                </a:cubicBezTo>
                <a:cubicBezTo>
                  <a:pt x="2533667" y="2114533"/>
                  <a:pt x="2553422" y="2085195"/>
                  <a:pt x="2579914" y="2062843"/>
                </a:cubicBezTo>
                <a:cubicBezTo>
                  <a:pt x="2611837" y="2035908"/>
                  <a:pt x="2658267" y="2025500"/>
                  <a:pt x="2683328" y="1992086"/>
                </a:cubicBezTo>
                <a:cubicBezTo>
                  <a:pt x="2706004" y="1961851"/>
                  <a:pt x="2691878" y="1974981"/>
                  <a:pt x="2726871" y="1953986"/>
                </a:cubicBezTo>
                <a:cubicBezTo>
                  <a:pt x="2748385" y="1910957"/>
                  <a:pt x="2723110" y="1951766"/>
                  <a:pt x="2764971" y="1915886"/>
                </a:cubicBezTo>
                <a:cubicBezTo>
                  <a:pt x="2769938" y="1911629"/>
                  <a:pt x="2770693" y="1903573"/>
                  <a:pt x="2775857" y="1899557"/>
                </a:cubicBezTo>
                <a:cubicBezTo>
                  <a:pt x="2787403" y="1890577"/>
                  <a:pt x="2800702" y="1883972"/>
                  <a:pt x="2813957" y="1877786"/>
                </a:cubicBezTo>
                <a:cubicBezTo>
                  <a:pt x="2847137" y="1862302"/>
                  <a:pt x="2882220" y="1854715"/>
                  <a:pt x="2917371" y="1845129"/>
                </a:cubicBezTo>
                <a:lnTo>
                  <a:pt x="3113314" y="1861457"/>
                </a:lnTo>
                <a:cubicBezTo>
                  <a:pt x="3124300" y="1862503"/>
                  <a:pt x="3135011" y="1865611"/>
                  <a:pt x="3145971" y="1866900"/>
                </a:cubicBezTo>
                <a:cubicBezTo>
                  <a:pt x="3165873" y="1869242"/>
                  <a:pt x="3185886" y="1870529"/>
                  <a:pt x="3205843" y="1872343"/>
                </a:cubicBezTo>
                <a:cubicBezTo>
                  <a:pt x="3233057" y="1834243"/>
                  <a:pt x="3262294" y="1797510"/>
                  <a:pt x="3287485" y="1758043"/>
                </a:cubicBezTo>
                <a:cubicBezTo>
                  <a:pt x="3316786" y="1712138"/>
                  <a:pt x="3333461" y="1657683"/>
                  <a:pt x="3369128" y="1616529"/>
                </a:cubicBezTo>
                <a:cubicBezTo>
                  <a:pt x="3392714" y="1589315"/>
                  <a:pt x="3412783" y="1558600"/>
                  <a:pt x="3439885" y="1534886"/>
                </a:cubicBezTo>
                <a:cubicBezTo>
                  <a:pt x="3454399" y="1522186"/>
                  <a:pt x="3468263" y="1508701"/>
                  <a:pt x="3483428" y="1496786"/>
                </a:cubicBezTo>
                <a:cubicBezTo>
                  <a:pt x="3532373" y="1458329"/>
                  <a:pt x="3502175" y="1493560"/>
                  <a:pt x="3532414" y="1453243"/>
                </a:cubicBezTo>
                <a:cubicBezTo>
                  <a:pt x="3546928" y="1407886"/>
                  <a:pt x="3561563" y="1362567"/>
                  <a:pt x="3575957" y="1317171"/>
                </a:cubicBezTo>
                <a:cubicBezTo>
                  <a:pt x="3585149" y="1288181"/>
                  <a:pt x="3595795" y="1259591"/>
                  <a:pt x="3603171" y="1230086"/>
                </a:cubicBezTo>
                <a:cubicBezTo>
                  <a:pt x="3614778" y="1183658"/>
                  <a:pt x="3635799" y="1094511"/>
                  <a:pt x="3652157" y="1050471"/>
                </a:cubicBezTo>
                <a:cubicBezTo>
                  <a:pt x="3664600" y="1016970"/>
                  <a:pt x="3683152" y="985962"/>
                  <a:pt x="3695700" y="952500"/>
                </a:cubicBezTo>
                <a:cubicBezTo>
                  <a:pt x="3704975" y="927766"/>
                  <a:pt x="3710924" y="901892"/>
                  <a:pt x="3717471" y="876300"/>
                </a:cubicBezTo>
                <a:cubicBezTo>
                  <a:pt x="3749950" y="749337"/>
                  <a:pt x="3743121" y="747253"/>
                  <a:pt x="3777343" y="653143"/>
                </a:cubicBezTo>
                <a:cubicBezTo>
                  <a:pt x="3784021" y="634779"/>
                  <a:pt x="3792935" y="617252"/>
                  <a:pt x="3799114" y="598714"/>
                </a:cubicBezTo>
                <a:cubicBezTo>
                  <a:pt x="3840076" y="475826"/>
                  <a:pt x="3773179" y="642903"/>
                  <a:pt x="3831771" y="506186"/>
                </a:cubicBezTo>
                <a:cubicBezTo>
                  <a:pt x="3841062" y="484507"/>
                  <a:pt x="3844251" y="459288"/>
                  <a:pt x="3858985" y="440871"/>
                </a:cubicBezTo>
                <a:cubicBezTo>
                  <a:pt x="3866242" y="431800"/>
                  <a:pt x="3874520" y="423458"/>
                  <a:pt x="3880757" y="413657"/>
                </a:cubicBezTo>
                <a:cubicBezTo>
                  <a:pt x="3887291" y="403389"/>
                  <a:pt x="3889071" y="390159"/>
                  <a:pt x="3897085" y="381000"/>
                </a:cubicBezTo>
                <a:cubicBezTo>
                  <a:pt x="3902623" y="374670"/>
                  <a:pt x="3926266" y="367644"/>
                  <a:pt x="3935185" y="364671"/>
                </a:cubicBezTo>
                <a:cubicBezTo>
                  <a:pt x="3971471" y="366485"/>
                  <a:pt x="4007811" y="367430"/>
                  <a:pt x="4044043" y="370114"/>
                </a:cubicBezTo>
                <a:cubicBezTo>
                  <a:pt x="4056837" y="371062"/>
                  <a:pt x="4069342" y="374704"/>
                  <a:pt x="4082143" y="375557"/>
                </a:cubicBezTo>
                <a:cubicBezTo>
                  <a:pt x="4126283" y="378500"/>
                  <a:pt x="4326026" y="385239"/>
                  <a:pt x="4359728" y="386443"/>
                </a:cubicBezTo>
                <a:cubicBezTo>
                  <a:pt x="4369412" y="415494"/>
                  <a:pt x="4368709" y="418159"/>
                  <a:pt x="4397828" y="451757"/>
                </a:cubicBezTo>
                <a:cubicBezTo>
                  <a:pt x="4408783" y="464397"/>
                  <a:pt x="4424424" y="472271"/>
                  <a:pt x="4435928" y="484414"/>
                </a:cubicBezTo>
                <a:cubicBezTo>
                  <a:pt x="4457177" y="506843"/>
                  <a:pt x="4475899" y="531538"/>
                  <a:pt x="4495800" y="555171"/>
                </a:cubicBezTo>
                <a:cubicBezTo>
                  <a:pt x="4504928" y="566010"/>
                  <a:pt x="4514512" y="576493"/>
                  <a:pt x="4523014" y="587829"/>
                </a:cubicBezTo>
                <a:cubicBezTo>
                  <a:pt x="4528457" y="595086"/>
                  <a:pt x="4534535" y="601907"/>
                  <a:pt x="4539343" y="609600"/>
                </a:cubicBezTo>
                <a:cubicBezTo>
                  <a:pt x="4543643" y="616480"/>
                  <a:pt x="4544948" y="625211"/>
                  <a:pt x="4550228" y="631371"/>
                </a:cubicBezTo>
                <a:cubicBezTo>
                  <a:pt x="4556132" y="638259"/>
                  <a:pt x="4565173" y="641726"/>
                  <a:pt x="4572000" y="647700"/>
                </a:cubicBezTo>
                <a:cubicBezTo>
                  <a:pt x="4579724" y="654458"/>
                  <a:pt x="4585113" y="663961"/>
                  <a:pt x="4593771" y="669471"/>
                </a:cubicBezTo>
                <a:cubicBezTo>
                  <a:pt x="4609060" y="679201"/>
                  <a:pt x="4646464" y="690665"/>
                  <a:pt x="4664528" y="696686"/>
                </a:cubicBezTo>
                <a:cubicBezTo>
                  <a:pt x="4671785" y="703943"/>
                  <a:pt x="4677597" y="713018"/>
                  <a:pt x="4686300" y="718457"/>
                </a:cubicBezTo>
                <a:cubicBezTo>
                  <a:pt x="4692643" y="722422"/>
                  <a:pt x="4702230" y="719227"/>
                  <a:pt x="4708071" y="723900"/>
                </a:cubicBezTo>
                <a:cubicBezTo>
                  <a:pt x="4721132" y="734349"/>
                  <a:pt x="4727347" y="751964"/>
                  <a:pt x="4740728" y="762000"/>
                </a:cubicBezTo>
                <a:cubicBezTo>
                  <a:pt x="4749908" y="768885"/>
                  <a:pt x="4762731" y="768625"/>
                  <a:pt x="4773385" y="772886"/>
                </a:cubicBezTo>
                <a:cubicBezTo>
                  <a:pt x="4780918" y="775899"/>
                  <a:pt x="4787900" y="780143"/>
                  <a:pt x="4795157" y="783771"/>
                </a:cubicBezTo>
                <a:cubicBezTo>
                  <a:pt x="4822371" y="751114"/>
                  <a:pt x="4850244" y="718995"/>
                  <a:pt x="4876800" y="685800"/>
                </a:cubicBezTo>
                <a:cubicBezTo>
                  <a:pt x="4886550" y="673613"/>
                  <a:pt x="4893933" y="659614"/>
                  <a:pt x="4904014" y="647700"/>
                </a:cubicBezTo>
                <a:cubicBezTo>
                  <a:pt x="4913958" y="635948"/>
                  <a:pt x="4927054" y="627064"/>
                  <a:pt x="4936671" y="615043"/>
                </a:cubicBezTo>
                <a:cubicBezTo>
                  <a:pt x="4948930" y="599719"/>
                  <a:pt x="4958011" y="582090"/>
                  <a:pt x="4969328" y="566057"/>
                </a:cubicBezTo>
                <a:cubicBezTo>
                  <a:pt x="4979791" y="551235"/>
                  <a:pt x="4992129" y="537746"/>
                  <a:pt x="5001985" y="522514"/>
                </a:cubicBezTo>
                <a:cubicBezTo>
                  <a:pt x="5009644" y="510678"/>
                  <a:pt x="5049398" y="432019"/>
                  <a:pt x="5061857" y="424543"/>
                </a:cubicBezTo>
                <a:cubicBezTo>
                  <a:pt x="5070928" y="419100"/>
                  <a:pt x="5080608" y="414561"/>
                  <a:pt x="5089071" y="408214"/>
                </a:cubicBezTo>
                <a:cubicBezTo>
                  <a:pt x="5121497" y="383895"/>
                  <a:pt x="5087430" y="396379"/>
                  <a:pt x="5127171" y="386443"/>
                </a:cubicBezTo>
                <a:cubicBezTo>
                  <a:pt x="5133369" y="361650"/>
                  <a:pt x="5130736" y="355622"/>
                  <a:pt x="5138057" y="381000"/>
                </a:cubicBezTo>
                <a:cubicBezTo>
                  <a:pt x="5163683" y="469835"/>
                  <a:pt x="5189032" y="558750"/>
                  <a:pt x="5214257" y="647700"/>
                </a:cubicBezTo>
                <a:cubicBezTo>
                  <a:pt x="5282601" y="888702"/>
                  <a:pt x="5195247" y="608339"/>
                  <a:pt x="5285014" y="832757"/>
                </a:cubicBezTo>
                <a:cubicBezTo>
                  <a:pt x="5312934" y="902558"/>
                  <a:pt x="5339611" y="973022"/>
                  <a:pt x="5361214" y="1045029"/>
                </a:cubicBezTo>
                <a:cubicBezTo>
                  <a:pt x="5387248" y="1131807"/>
                  <a:pt x="5364753" y="1068117"/>
                  <a:pt x="5399314" y="1143000"/>
                </a:cubicBezTo>
                <a:cubicBezTo>
                  <a:pt x="5403408" y="1151871"/>
                  <a:pt x="5405277" y="1161775"/>
                  <a:pt x="5410200" y="1170214"/>
                </a:cubicBezTo>
                <a:cubicBezTo>
                  <a:pt x="5418064" y="1183695"/>
                  <a:pt x="5429142" y="1195079"/>
                  <a:pt x="5437414" y="1208314"/>
                </a:cubicBezTo>
                <a:cubicBezTo>
                  <a:pt x="5447314" y="1224154"/>
                  <a:pt x="5454527" y="1241587"/>
                  <a:pt x="5464628" y="1257300"/>
                </a:cubicBezTo>
                <a:cubicBezTo>
                  <a:pt x="5570988" y="1422747"/>
                  <a:pt x="5409412" y="1156193"/>
                  <a:pt x="5502728" y="1311729"/>
                </a:cubicBezTo>
                <a:cubicBezTo>
                  <a:pt x="5532093" y="1429184"/>
                  <a:pt x="5491593" y="1283891"/>
                  <a:pt x="5535385" y="1393371"/>
                </a:cubicBezTo>
                <a:cubicBezTo>
                  <a:pt x="5560890" y="1457134"/>
                  <a:pt x="5529131" y="1419774"/>
                  <a:pt x="5562600" y="1453243"/>
                </a:cubicBezTo>
                <a:cubicBezTo>
                  <a:pt x="5564414" y="1460500"/>
                  <a:pt x="5560569" y="1474707"/>
                  <a:pt x="5568043" y="1475014"/>
                </a:cubicBezTo>
                <a:cubicBezTo>
                  <a:pt x="5698574" y="1480378"/>
                  <a:pt x="5829287" y="1469571"/>
                  <a:pt x="5959928" y="1469571"/>
                </a:cubicBezTo>
                <a:cubicBezTo>
                  <a:pt x="6076057" y="1469571"/>
                  <a:pt x="6192157" y="1473200"/>
                  <a:pt x="6308271" y="1475014"/>
                </a:cubicBezTo>
                <a:cubicBezTo>
                  <a:pt x="6324600" y="1464128"/>
                  <a:pt x="6342427" y="1455210"/>
                  <a:pt x="6357257" y="1442357"/>
                </a:cubicBezTo>
                <a:cubicBezTo>
                  <a:pt x="6397017" y="1407898"/>
                  <a:pt x="6433748" y="1370089"/>
                  <a:pt x="6471557" y="1333500"/>
                </a:cubicBezTo>
                <a:cubicBezTo>
                  <a:pt x="6489995" y="1315657"/>
                  <a:pt x="6506808" y="1296117"/>
                  <a:pt x="6525985" y="1279071"/>
                </a:cubicBezTo>
                <a:cubicBezTo>
                  <a:pt x="6542314" y="1264557"/>
                  <a:pt x="6560105" y="1251538"/>
                  <a:pt x="6574971" y="1235529"/>
                </a:cubicBezTo>
                <a:cubicBezTo>
                  <a:pt x="6627131" y="1179357"/>
                  <a:pt x="6565698" y="1221498"/>
                  <a:pt x="6623957" y="1186543"/>
                </a:cubicBezTo>
                <a:cubicBezTo>
                  <a:pt x="6629400" y="1179286"/>
                  <a:pt x="6634618" y="1171855"/>
                  <a:pt x="6640285" y="1164771"/>
                </a:cubicBezTo>
                <a:cubicBezTo>
                  <a:pt x="6647706" y="1155495"/>
                  <a:pt x="6680904" y="1098535"/>
                  <a:pt x="6711043" y="1094014"/>
                </a:cubicBezTo>
                <a:cubicBezTo>
                  <a:pt x="6739806" y="1089699"/>
                  <a:pt x="6769143" y="1090986"/>
                  <a:pt x="6798128" y="1088571"/>
                </a:cubicBezTo>
                <a:cubicBezTo>
                  <a:pt x="6812705" y="1087356"/>
                  <a:pt x="6827157" y="1084943"/>
                  <a:pt x="6841671" y="1083129"/>
                </a:cubicBezTo>
                <a:cubicBezTo>
                  <a:pt x="6912088" y="1063009"/>
                  <a:pt x="6891382" y="1064582"/>
                  <a:pt x="7004957" y="1077686"/>
                </a:cubicBezTo>
                <a:cubicBezTo>
                  <a:pt x="7011455" y="1078436"/>
                  <a:pt x="7014871" y="1087288"/>
                  <a:pt x="7021285" y="1088571"/>
                </a:cubicBezTo>
                <a:cubicBezTo>
                  <a:pt x="7042708" y="1092855"/>
                  <a:pt x="7064828" y="1092200"/>
                  <a:pt x="7086600" y="1094014"/>
                </a:cubicBezTo>
                <a:cubicBezTo>
                  <a:pt x="7165846" y="1120430"/>
                  <a:pt x="7112407" y="1114590"/>
                  <a:pt x="7184571" y="974271"/>
                </a:cubicBezTo>
                <a:cubicBezTo>
                  <a:pt x="7194968" y="954055"/>
                  <a:pt x="7206855" y="934628"/>
                  <a:pt x="7217228" y="914400"/>
                </a:cubicBezTo>
                <a:cubicBezTo>
                  <a:pt x="7243145" y="863862"/>
                  <a:pt x="7274018" y="815377"/>
                  <a:pt x="7293428" y="762000"/>
                </a:cubicBezTo>
                <a:cubicBezTo>
                  <a:pt x="7302508" y="737030"/>
                  <a:pt x="7367702" y="550776"/>
                  <a:pt x="7385957" y="527957"/>
                </a:cubicBezTo>
                <a:cubicBezTo>
                  <a:pt x="7402305" y="507522"/>
                  <a:pt x="7421360" y="484716"/>
                  <a:pt x="7434943" y="462643"/>
                </a:cubicBezTo>
                <a:cubicBezTo>
                  <a:pt x="7441322" y="452278"/>
                  <a:pt x="7444520" y="440112"/>
                  <a:pt x="7451271" y="429986"/>
                </a:cubicBezTo>
                <a:cubicBezTo>
                  <a:pt x="7469102" y="403239"/>
                  <a:pt x="7463850" y="422849"/>
                  <a:pt x="7483928" y="402771"/>
                </a:cubicBezTo>
                <a:cubicBezTo>
                  <a:pt x="7490342" y="396357"/>
                  <a:pt x="7493288" y="386807"/>
                  <a:pt x="7500257" y="381000"/>
                </a:cubicBezTo>
                <a:cubicBezTo>
                  <a:pt x="7504664" y="377327"/>
                  <a:pt x="7510915" y="376429"/>
                  <a:pt x="7516585" y="375557"/>
                </a:cubicBezTo>
                <a:cubicBezTo>
                  <a:pt x="7534606" y="372784"/>
                  <a:pt x="7552871" y="371928"/>
                  <a:pt x="7571014" y="370114"/>
                </a:cubicBezTo>
                <a:cubicBezTo>
                  <a:pt x="7636328" y="371928"/>
                  <a:pt x="7702367" y="385425"/>
                  <a:pt x="7766957" y="375557"/>
                </a:cubicBezTo>
                <a:cubicBezTo>
                  <a:pt x="7835015" y="365159"/>
                  <a:pt x="7899694" y="337536"/>
                  <a:pt x="7962900" y="310243"/>
                </a:cubicBezTo>
                <a:cubicBezTo>
                  <a:pt x="7993681" y="296951"/>
                  <a:pt x="8015878" y="255717"/>
                  <a:pt x="8039100" y="234043"/>
                </a:cubicBezTo>
                <a:cubicBezTo>
                  <a:pt x="8054222" y="219929"/>
                  <a:pt x="8073022" y="210120"/>
                  <a:pt x="8088085" y="195943"/>
                </a:cubicBezTo>
                <a:cubicBezTo>
                  <a:pt x="8103994" y="180970"/>
                  <a:pt x="8116603" y="162817"/>
                  <a:pt x="8131628" y="146957"/>
                </a:cubicBezTo>
                <a:cubicBezTo>
                  <a:pt x="8149274" y="128331"/>
                  <a:pt x="8167373" y="110114"/>
                  <a:pt x="8186057" y="92529"/>
                </a:cubicBezTo>
                <a:cubicBezTo>
                  <a:pt x="8198238" y="81065"/>
                  <a:pt x="8212329" y="71699"/>
                  <a:pt x="8224157" y="59871"/>
                </a:cubicBezTo>
                <a:cubicBezTo>
                  <a:pt x="8230571" y="53457"/>
                  <a:pt x="8234512" y="44927"/>
                  <a:pt x="8240485" y="38100"/>
                </a:cubicBezTo>
                <a:cubicBezTo>
                  <a:pt x="8258419" y="17605"/>
                  <a:pt x="8263109" y="15690"/>
                  <a:pt x="8284028" y="0"/>
                </a:cubicBezTo>
                <a:cubicBezTo>
                  <a:pt x="8302171" y="39914"/>
                  <a:pt x="8322174" y="79035"/>
                  <a:pt x="8338457" y="119743"/>
                </a:cubicBezTo>
                <a:cubicBezTo>
                  <a:pt x="8351242" y="151704"/>
                  <a:pt x="8357635" y="186039"/>
                  <a:pt x="8371114" y="217714"/>
                </a:cubicBezTo>
                <a:cubicBezTo>
                  <a:pt x="8461735" y="430673"/>
                  <a:pt x="8472684" y="374554"/>
                  <a:pt x="8550728" y="647700"/>
                </a:cubicBezTo>
                <a:cubicBezTo>
                  <a:pt x="8557985" y="673100"/>
                  <a:pt x="8564146" y="698839"/>
                  <a:pt x="8572500" y="723900"/>
                </a:cubicBezTo>
                <a:cubicBezTo>
                  <a:pt x="8596766" y="796697"/>
                  <a:pt x="8611095" y="792194"/>
                  <a:pt x="8626928" y="887186"/>
                </a:cubicBezTo>
                <a:cubicBezTo>
                  <a:pt x="8640362" y="967790"/>
                  <a:pt x="8630064" y="931834"/>
                  <a:pt x="8654143" y="996043"/>
                </a:cubicBezTo>
                <a:cubicBezTo>
                  <a:pt x="8656976" y="1015880"/>
                  <a:pt x="8658611" y="1036664"/>
                  <a:pt x="8665028" y="1055914"/>
                </a:cubicBezTo>
                <a:cubicBezTo>
                  <a:pt x="8668118" y="1065183"/>
                  <a:pt x="8672285" y="1074057"/>
                  <a:pt x="8675914" y="1083129"/>
                </a:cubicBezTo>
                <a:cubicBezTo>
                  <a:pt x="8677728" y="1095829"/>
                  <a:pt x="8679062" y="1108607"/>
                  <a:pt x="8681357" y="1121229"/>
                </a:cubicBezTo>
                <a:cubicBezTo>
                  <a:pt x="8682695" y="1128589"/>
                  <a:pt x="8681768" y="1148535"/>
                  <a:pt x="8686800" y="1143000"/>
                </a:cubicBezTo>
                <a:cubicBezTo>
                  <a:pt x="8718725" y="1107881"/>
                  <a:pt x="8808728" y="912064"/>
                  <a:pt x="8811985" y="903514"/>
                </a:cubicBezTo>
                <a:cubicBezTo>
                  <a:pt x="8930592" y="592172"/>
                  <a:pt x="8784325" y="969912"/>
                  <a:pt x="8899071" y="691243"/>
                </a:cubicBezTo>
                <a:cubicBezTo>
                  <a:pt x="8925853" y="626202"/>
                  <a:pt x="8944043" y="568550"/>
                  <a:pt x="8964385" y="500743"/>
                </a:cubicBezTo>
                <a:cubicBezTo>
                  <a:pt x="8969828" y="482600"/>
                  <a:pt x="8975064" y="464394"/>
                  <a:pt x="8980714" y="446314"/>
                </a:cubicBezTo>
                <a:cubicBezTo>
                  <a:pt x="8984137" y="435362"/>
                  <a:pt x="8986105" y="423730"/>
                  <a:pt x="8991600" y="413657"/>
                </a:cubicBezTo>
                <a:cubicBezTo>
                  <a:pt x="8997163" y="403459"/>
                  <a:pt x="9006927" y="396109"/>
                  <a:pt x="9013371" y="386443"/>
                </a:cubicBezTo>
                <a:cubicBezTo>
                  <a:pt x="9017872" y="379692"/>
                  <a:pt x="9017654" y="369387"/>
                  <a:pt x="9024257" y="364671"/>
                </a:cubicBezTo>
                <a:cubicBezTo>
                  <a:pt x="9031785" y="359294"/>
                  <a:pt x="9042400" y="361043"/>
                  <a:pt x="9051471" y="359229"/>
                </a:cubicBezTo>
                <a:lnTo>
                  <a:pt x="9263743" y="370114"/>
                </a:lnTo>
                <a:lnTo>
                  <a:pt x="9476014" y="381000"/>
                </a:lnTo>
                <a:cubicBezTo>
                  <a:pt x="9506857" y="350157"/>
                  <a:pt x="9540368" y="321769"/>
                  <a:pt x="9568543" y="288471"/>
                </a:cubicBezTo>
                <a:cubicBezTo>
                  <a:pt x="9607389" y="242562"/>
                  <a:pt x="9633430" y="207814"/>
                  <a:pt x="9677400" y="168729"/>
                </a:cubicBezTo>
                <a:cubicBezTo>
                  <a:pt x="9692861" y="154986"/>
                  <a:pt x="9710331" y="143674"/>
                  <a:pt x="9726385" y="130629"/>
                </a:cubicBezTo>
                <a:cubicBezTo>
                  <a:pt x="9739367" y="120081"/>
                  <a:pt x="9752108" y="109223"/>
                  <a:pt x="9764485" y="97971"/>
                </a:cubicBezTo>
                <a:cubicBezTo>
                  <a:pt x="9772079" y="91067"/>
                  <a:pt x="9777717" y="81893"/>
                  <a:pt x="9786257" y="76200"/>
                </a:cubicBezTo>
                <a:cubicBezTo>
                  <a:pt x="9799759" y="67199"/>
                  <a:pt x="9815286" y="61686"/>
                  <a:pt x="9829800" y="54429"/>
                </a:cubicBezTo>
                <a:cubicBezTo>
                  <a:pt x="9838871" y="45357"/>
                  <a:pt x="9846887" y="35090"/>
                  <a:pt x="9857014" y="27214"/>
                </a:cubicBezTo>
                <a:cubicBezTo>
                  <a:pt x="9886240" y="4482"/>
                  <a:pt x="9937220" y="12677"/>
                  <a:pt x="9965871" y="10886"/>
                </a:cubicBezTo>
                <a:lnTo>
                  <a:pt x="10276114" y="16329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51A8BE0-F74A-F44B-D4B7-79F6596A1A1A}"/>
              </a:ext>
            </a:extLst>
          </p:cNvPr>
          <p:cNvSpPr txBox="1"/>
          <p:nvPr/>
        </p:nvSpPr>
        <p:spPr>
          <a:xfrm>
            <a:off x="591459" y="13719"/>
            <a:ext cx="5861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An dieser Stelle bitte nur die Kurve bis Woche 12 zeichnen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A1F7FDE-E3F2-EFE0-9281-DFF487540059}"/>
              </a:ext>
            </a:extLst>
          </p:cNvPr>
          <p:cNvSpPr txBox="1"/>
          <p:nvPr/>
        </p:nvSpPr>
        <p:spPr>
          <a:xfrm>
            <a:off x="8584153" y="-5019"/>
            <a:ext cx="36078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>
                <a:solidFill>
                  <a:srgbClr val="FF0000"/>
                </a:solidFill>
              </a:rPr>
              <a:t>Dieses Arbeitsblatt 2-mal erstellen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0-26. Woche</a:t>
            </a:r>
          </a:p>
          <a:p>
            <a:pPr marL="342900" indent="-342900">
              <a:buAutoNum type="arabicParenR"/>
            </a:pPr>
            <a:r>
              <a:rPr lang="de-DE" i="1" dirty="0">
                <a:solidFill>
                  <a:srgbClr val="FF0000"/>
                </a:solidFill>
              </a:rPr>
              <a:t>27-52. Woche</a:t>
            </a:r>
          </a:p>
        </p:txBody>
      </p:sp>
    </p:spTree>
    <p:extLst>
      <p:ext uri="{BB962C8B-B14F-4D97-AF65-F5344CB8AC3E}">
        <p14:creationId xmlns:p14="http://schemas.microsoft.com/office/powerpoint/2010/main" val="25349323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74DCE8A-F000-FD31-A7E0-D1134AAB2BF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0" y="-351573"/>
            <a:ext cx="12192000" cy="769725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A04C5F-7716-AE37-274D-65AAF08D6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Bis zur nächsten Kurseinheit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2D62BEE-65C4-3C99-4EC2-9BDCD5BC02D4}"/>
              </a:ext>
            </a:extLst>
          </p:cNvPr>
          <p:cNvSpPr txBox="1"/>
          <p:nvPr/>
        </p:nvSpPr>
        <p:spPr>
          <a:xfrm>
            <a:off x="4838700" y="697858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b="1" i="0" dirty="0">
                <a:solidFill>
                  <a:schemeClr val="tx1"/>
                </a:solidFill>
                <a:effectLst/>
                <a:latin typeface="+mn-lt"/>
              </a:rPr>
              <a:t>VSB_2025-08-12_2165.jpg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5382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2533E-51F8-157B-E927-5D47ADC61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BD74C-BA8F-F740-589F-8943E9D5A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Auflösung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B98D2E7-14EA-E10E-A306-D73A92E05A0E}"/>
              </a:ext>
            </a:extLst>
          </p:cNvPr>
          <p:cNvSpPr txBox="1"/>
          <p:nvPr/>
        </p:nvSpPr>
        <p:spPr>
          <a:xfrm>
            <a:off x="5461241" y="4405034"/>
            <a:ext cx="128798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400" dirty="0"/>
              <a:t>406 kcal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DF900B06-4FE7-E8D3-8421-4AFEC565B5AD}"/>
              </a:ext>
            </a:extLst>
          </p:cNvPr>
          <p:cNvSpPr txBox="1"/>
          <p:nvPr/>
        </p:nvSpPr>
        <p:spPr>
          <a:xfrm>
            <a:off x="5667900" y="3343204"/>
            <a:ext cx="7184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&gt;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775E3AF-12C9-C984-6273-5B0BD3358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695" y="2121408"/>
            <a:ext cx="3240000" cy="200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188AFAF-6985-7CC3-8242-166135650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695" y="4816020"/>
            <a:ext cx="3240000" cy="72134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78FB9B9D-30D3-9BA0-099D-8B6E8DAA7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158" y="2158335"/>
            <a:ext cx="3240000" cy="196307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858B11-0DED-2790-091F-162A7E56AA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7158" y="4816020"/>
            <a:ext cx="3240000" cy="72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491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7D959-A1B6-F9E0-E3AA-90E9FBD63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6DAF58-5305-738A-7DF3-975438B5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023BB7F-C731-6399-E244-A45FBD0EB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158" y="2190697"/>
            <a:ext cx="3240000" cy="186142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A5AB904-C2DC-FF67-93BA-E1C46CAE0C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839"/>
          <a:stretch>
            <a:fillRect/>
          </a:stretch>
        </p:blipFill>
        <p:spPr>
          <a:xfrm>
            <a:off x="1287158" y="4816020"/>
            <a:ext cx="3240000" cy="44178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2208B6C-2C28-F8F7-FA41-525769603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4695" y="2190697"/>
            <a:ext cx="3240000" cy="197058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A339474-3CBA-DC51-2ADE-38115E4D43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9912"/>
          <a:stretch>
            <a:fillRect/>
          </a:stretch>
        </p:blipFill>
        <p:spPr>
          <a:xfrm>
            <a:off x="7084695" y="4799339"/>
            <a:ext cx="3240000" cy="45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93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FDE0B-2AA2-B479-88D3-76958B162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596289-E686-41D8-B302-C6CB7EC7B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Auflösung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7D165DF-D90F-5377-BB08-C8ADAD87D1B6}"/>
              </a:ext>
            </a:extLst>
          </p:cNvPr>
          <p:cNvSpPr txBox="1"/>
          <p:nvPr/>
        </p:nvSpPr>
        <p:spPr>
          <a:xfrm>
            <a:off x="5461241" y="4405034"/>
            <a:ext cx="128798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400" dirty="0"/>
              <a:t>307 kcal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7C7AEB2-51BD-EA29-E4FB-20B137B07989}"/>
              </a:ext>
            </a:extLst>
          </p:cNvPr>
          <p:cNvSpPr txBox="1"/>
          <p:nvPr/>
        </p:nvSpPr>
        <p:spPr>
          <a:xfrm>
            <a:off x="5667900" y="3343204"/>
            <a:ext cx="7184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&lt;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3828877-BED3-7407-DA73-9996C59ED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158" y="2190697"/>
            <a:ext cx="3240000" cy="186142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58C39BC-733A-4E5E-E94E-BAE25B42C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158" y="4816020"/>
            <a:ext cx="3240000" cy="89864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21657D5-E45C-16BB-2316-F1C7294751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4695" y="2190697"/>
            <a:ext cx="3240000" cy="197058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55D005D-8826-9E4B-90B9-DF532FE54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4695" y="4799339"/>
            <a:ext cx="3240000" cy="91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098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4FC91-F4E7-902A-37C1-6B21C4567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4A0A71-0006-7C47-CBCA-19A8FE190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863360E-D5CD-0D30-9432-1F23C537B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695" y="2190697"/>
            <a:ext cx="3240000" cy="186830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856E167-58CE-8DB1-44AD-3AABEAC54F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5855"/>
          <a:stretch>
            <a:fillRect/>
          </a:stretch>
        </p:blipFill>
        <p:spPr>
          <a:xfrm>
            <a:off x="7084695" y="4816020"/>
            <a:ext cx="3240000" cy="40368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EF52B59-FDAC-957B-3795-B311FA9BB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158" y="2190697"/>
            <a:ext cx="3240000" cy="186366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078575F6-C0EC-82A2-3094-5777FB41AF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0927"/>
          <a:stretch>
            <a:fillRect/>
          </a:stretch>
        </p:blipFill>
        <p:spPr>
          <a:xfrm>
            <a:off x="1287158" y="4866699"/>
            <a:ext cx="3240000" cy="35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839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64EB4-17A3-F4F6-1A1D-5AF919400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F2335F-2CF3-0D75-73D9-7AFCE7D2E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viele Kalorien können Sie hier sparen? Auflösung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B46B49D-BBBE-E64C-D261-3EC9610EC7C7}"/>
              </a:ext>
            </a:extLst>
          </p:cNvPr>
          <p:cNvSpPr txBox="1"/>
          <p:nvPr/>
        </p:nvSpPr>
        <p:spPr>
          <a:xfrm>
            <a:off x="5461241" y="4405034"/>
            <a:ext cx="128798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2400" dirty="0"/>
              <a:t>223 kcal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C9FA546-201E-BC08-2715-3EBB8F2EB09B}"/>
              </a:ext>
            </a:extLst>
          </p:cNvPr>
          <p:cNvSpPr txBox="1"/>
          <p:nvPr/>
        </p:nvSpPr>
        <p:spPr>
          <a:xfrm>
            <a:off x="5667900" y="3343204"/>
            <a:ext cx="7184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&lt;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F0CCBE4-FEA5-9172-2643-D28C06365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695" y="2190697"/>
            <a:ext cx="3240000" cy="186830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46C0648-8499-1C92-4489-3832CBBAA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695" y="4816020"/>
            <a:ext cx="3240000" cy="74555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3992D51-F1DA-346C-2843-E2A10D951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158" y="2190697"/>
            <a:ext cx="3240000" cy="186366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C6F21CA-82D4-532C-96A1-08B27FC47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7158" y="4866699"/>
            <a:ext cx="3240000" cy="71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13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C5499-6BEB-EC3E-0896-F54E26CD1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MOVE-Check: Was meinen Sie?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4A86B48-7E2C-D78B-14E2-580EE2447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713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Niedriger Blutzucker macht Hunger – stimmt das?</a:t>
            </a:r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5" name="Grafik 4" descr="Download Free Progress check Icons in PNG &amp; SVG | Magnific (formerly  Freepik)">
            <a:extLst>
              <a:ext uri="{FF2B5EF4-FFF2-40B4-BE49-F238E27FC236}">
                <a16:creationId xmlns:a16="http://schemas.microsoft.com/office/drawing/2014/main" id="{B6F44A45-92C7-C061-6D13-CC11833BD58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alphaModFix amt="35000"/>
          </a:blip>
          <a:stretch>
            <a:fillRect/>
          </a:stretch>
        </p:blipFill>
        <p:spPr>
          <a:xfrm>
            <a:off x="5709557" y="221718"/>
            <a:ext cx="6271157" cy="62711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B6DD94A-C348-8F07-2ECD-17D65E3854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015" t="24712" r="32394" b="41027"/>
          <a:stretch>
            <a:fillRect/>
          </a:stretch>
        </p:blipFill>
        <p:spPr>
          <a:xfrm>
            <a:off x="7404099" y="1523999"/>
            <a:ext cx="2940051" cy="370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60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2524</Words>
  <Application>Microsoft Office PowerPoint</Application>
  <PresentationFormat>Breitbild</PresentationFormat>
  <Paragraphs>426</Paragraphs>
  <Slides>38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3" baseType="lpstr">
      <vt:lpstr>Aptos</vt:lpstr>
      <vt:lpstr>Aptos Display</vt:lpstr>
      <vt:lpstr>Arial</vt:lpstr>
      <vt:lpstr>Wingdings</vt:lpstr>
      <vt:lpstr>Office</vt:lpstr>
      <vt:lpstr>Kursstunde 7</vt:lpstr>
      <vt:lpstr>Die Themen heute</vt:lpstr>
      <vt:lpstr>Wie viele Kalorien können Sie hier sparen? </vt:lpstr>
      <vt:lpstr>Wie viele Kalorien können Sie hier sparen? Auflösung</vt:lpstr>
      <vt:lpstr>Wie viele Kalorien können Sie hier sparen? </vt:lpstr>
      <vt:lpstr>Wie viele Kalorien können Sie hier sparen? Auflösung</vt:lpstr>
      <vt:lpstr>Wie viele Kalorien können Sie hier sparen? </vt:lpstr>
      <vt:lpstr>Wie viele Kalorien können Sie hier sparen? Auflösung</vt:lpstr>
      <vt:lpstr>MOVE-Check: Was meinen Sie?</vt:lpstr>
      <vt:lpstr>MOVE-Check: Aktueller Stand der Forschung</vt:lpstr>
      <vt:lpstr>Energiedichte – satt essen mit weniger Kalorien</vt:lpstr>
      <vt:lpstr>Energiedichte: Beispiele</vt:lpstr>
      <vt:lpstr>Erfolgreich abnehmen – Kombination aus Ernährung und Bewegung</vt:lpstr>
      <vt:lpstr>Kalorienverbrauch durch Bewegung</vt:lpstr>
      <vt:lpstr>Wie viel Bewegung steckt in Lebensmitteln</vt:lpstr>
      <vt:lpstr>Wie viel Bewegung steckt in Lebensmitteln</vt:lpstr>
      <vt:lpstr>Wie liefs?</vt:lpstr>
      <vt:lpstr>Praktische Übungen: Kurze Bewegungssnacks für 30 – 60 Sekunden</vt:lpstr>
      <vt:lpstr>Bewegung geschickt in den Alltag einbauen</vt:lpstr>
      <vt:lpstr>Ganz praktisch: Fixe Termine setzen</vt:lpstr>
      <vt:lpstr>Ganz praktisch: Gemeinsam aktiv sein</vt:lpstr>
      <vt:lpstr>Ganz praktisch: Bewegung verbindlich machen</vt:lpstr>
      <vt:lpstr>Ganz praktisch: Bewegung leichter möglich machen</vt:lpstr>
      <vt:lpstr>Ein typischer Dienstag bei Tina</vt:lpstr>
      <vt:lpstr>Weniger Gewicht, mehr Bewegung: Blutdruck</vt:lpstr>
      <vt:lpstr>Blutdruck selbst messen: Darauf sollten Sie achten</vt:lpstr>
      <vt:lpstr>Steuerung des Blutdrucks: Viele Faktoren</vt:lpstr>
      <vt:lpstr>Behandlung des Blutdrucks</vt:lpstr>
      <vt:lpstr>Blutdruckmedikamente: Zu beachten</vt:lpstr>
      <vt:lpstr>Wirkungen und Nebenwirkungen von Blutdruckmedikamenten</vt:lpstr>
      <vt:lpstr>Weniger Gewicht, mehr Bewegung: Blutzucker</vt:lpstr>
      <vt:lpstr>Weniger Gewicht, mehr Bewegung: Blutfette</vt:lpstr>
      <vt:lpstr>Günstig für die Blutfette</vt:lpstr>
      <vt:lpstr>Medikamente für die Blutfettwerte</vt:lpstr>
      <vt:lpstr>MOVE-Challenge: Zwischenbilanz</vt:lpstr>
      <vt:lpstr>MOVE-Challenge: Meine Gewichtskurve</vt:lpstr>
      <vt:lpstr>MOVE-Challenge: Meine Zufriedenheit</vt:lpstr>
      <vt:lpstr>Bis zur nächsten Kurseinheit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Dominic Ehrmann</dc:creator>
  <cp:lastModifiedBy>Dominic Ehrmann</cp:lastModifiedBy>
  <cp:revision>42</cp:revision>
  <dcterms:created xsi:type="dcterms:W3CDTF">2025-08-07T13:46:10Z</dcterms:created>
  <dcterms:modified xsi:type="dcterms:W3CDTF">2026-08-27T07:31:25Z</dcterms:modified>
</cp:coreProperties>
</file>